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3" r:id="rId2"/>
    <p:sldId id="257" r:id="rId3"/>
    <p:sldId id="259" r:id="rId4"/>
    <p:sldId id="256" r:id="rId5"/>
    <p:sldId id="258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4448-9FDA-4EEC-98D4-8497AD4F949F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AB578B-963C-492F-85BE-EC6A4AA33DF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4448-9FDA-4EEC-98D4-8497AD4F949F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B578B-963C-492F-85BE-EC6A4AA33D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4448-9FDA-4EEC-98D4-8497AD4F949F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B578B-963C-492F-85BE-EC6A4AA33D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4448-9FDA-4EEC-98D4-8497AD4F949F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AB578B-963C-492F-85BE-EC6A4AA33DF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4448-9FDA-4EEC-98D4-8497AD4F949F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AB578B-963C-492F-85BE-EC6A4AA33DF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4448-9FDA-4EEC-98D4-8497AD4F949F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AB578B-963C-492F-85BE-EC6A4AA33DF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4448-9FDA-4EEC-98D4-8497AD4F949F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AB578B-963C-492F-85BE-EC6A4AA33DF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4448-9FDA-4EEC-98D4-8497AD4F949F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AB578B-963C-492F-85BE-EC6A4AA33DF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4448-9FDA-4EEC-98D4-8497AD4F949F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AB578B-963C-492F-85BE-EC6A4AA33DF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4448-9FDA-4EEC-98D4-8497AD4F949F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AB578B-963C-492F-85BE-EC6A4AA33DF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4448-9FDA-4EEC-98D4-8497AD4F949F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AB578B-963C-492F-85BE-EC6A4AA33DF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9D94448-9FDA-4EEC-98D4-8497AD4F949F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3AB578B-963C-492F-85BE-EC6A4AA33DF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9: Early American Expansion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33600" y="3505200"/>
            <a:ext cx="6172200" cy="838200"/>
          </a:xfrm>
        </p:spPr>
        <p:txBody>
          <a:bodyPr>
            <a:normAutofit/>
          </a:bodyPr>
          <a:lstStyle/>
          <a:p>
            <a:r>
              <a:rPr lang="en-US" b="1" dirty="0">
                <a:effectLst/>
              </a:rPr>
              <a:t>I can examine causes and consequences of early American expansion.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1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04800" y="264536"/>
            <a:ext cx="3276600" cy="4724399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Mark A next to correct </a:t>
            </a:r>
            <a:r>
              <a:rPr lang="en-US" b="1" dirty="0" smtClean="0"/>
              <a:t>statements, B </a:t>
            </a:r>
            <a:r>
              <a:rPr lang="en-US" b="1" dirty="0" smtClean="0"/>
              <a:t>next to incorrect </a:t>
            </a:r>
            <a:r>
              <a:rPr lang="en-US" b="1" dirty="0" smtClean="0"/>
              <a:t>statements and C next to statements you don’t know </a:t>
            </a:r>
            <a:r>
              <a:rPr lang="en-US" b="1" dirty="0" smtClean="0"/>
              <a:t>on your bubble sheet.</a:t>
            </a:r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Thomas Jefferson bought the Louisiana Purchase so the U.S. could access the Mississippi River through the Port of New Orleans.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America bought the Louisiana Purchase from Great Britain.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Louisiana Purchase doubled the size of the United States.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62600" y="2286000"/>
            <a:ext cx="3429000" cy="914400"/>
          </a:xfrm>
        </p:spPr>
        <p:txBody>
          <a:bodyPr/>
          <a:lstStyle/>
          <a:p>
            <a:r>
              <a:rPr lang="en-US" dirty="0" smtClean="0"/>
              <a:t>Louisiana Purchase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509" y="3429000"/>
            <a:ext cx="467189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39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5257800" cy="4648199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en-US" dirty="0" smtClean="0"/>
              <a:t>What do we get?</a:t>
            </a:r>
          </a:p>
          <a:p>
            <a:r>
              <a:rPr lang="en-US" dirty="0" smtClean="0"/>
              <a:t>Louisiana, Arkansas, Missouri, </a:t>
            </a:r>
            <a:r>
              <a:rPr lang="en-US" dirty="0" smtClean="0"/>
              <a:t>Nebraska</a:t>
            </a:r>
            <a:r>
              <a:rPr lang="en-US" dirty="0" smtClean="0"/>
              <a:t>, Kansas, Colorado, Wyoming, Montana, North </a:t>
            </a:r>
            <a:r>
              <a:rPr lang="en-US" dirty="0" smtClean="0"/>
              <a:t>Dakota, </a:t>
            </a:r>
            <a:r>
              <a:rPr lang="en-US" dirty="0" smtClean="0"/>
              <a:t>South Dakota, Iowa, Minnesota, Oklahoma</a:t>
            </a:r>
          </a:p>
          <a:p>
            <a:r>
              <a:rPr lang="en-US" dirty="0" smtClean="0"/>
              <a:t>Princess and the Frog</a:t>
            </a:r>
          </a:p>
          <a:p>
            <a:r>
              <a:rPr lang="en-US" dirty="0" smtClean="0"/>
              <a:t>Jazz</a:t>
            </a:r>
          </a:p>
          <a:p>
            <a:r>
              <a:rPr lang="en-US" dirty="0" smtClean="0"/>
              <a:t>Swamp People</a:t>
            </a:r>
          </a:p>
          <a:p>
            <a:r>
              <a:rPr lang="en-US" dirty="0" smtClean="0"/>
              <a:t>Wheat: $14.6 Billion</a:t>
            </a:r>
          </a:p>
          <a:p>
            <a:r>
              <a:rPr lang="en-US" dirty="0" smtClean="0"/>
              <a:t>Corn: $63.9 Billion, Largest corn producer in the world (32%)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Write what you would like to learn about the Louisiana Purchase.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Louisiana Purchase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27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-152400"/>
            <a:ext cx="3429000" cy="6767946"/>
          </a:xfrm>
        </p:spPr>
        <p:txBody>
          <a:bodyPr>
            <a:normAutofit/>
          </a:bodyPr>
          <a:lstStyle/>
          <a:p>
            <a:r>
              <a:rPr lang="en-US" b="1" dirty="0"/>
              <a:t>Mark A next to correct statements, B next to incorrect statements and C next to statements you don’t know on your bubble sheet.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indent="-457200"/>
            <a:r>
              <a:rPr lang="en-US" dirty="0" smtClean="0"/>
              <a:t>4. The members of the Lewis and   Clark Expedition are sometimes called the Corps of Discovery.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r>
              <a:rPr lang="en-US" dirty="0" smtClean="0"/>
              <a:t>5. The Lewis and Clark Expedition made U.S. relations with Native Americans worse. 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r>
              <a:rPr lang="en-US" dirty="0" smtClean="0"/>
              <a:t>6. One of the goals of the Lewis and Clark Expedition was to find a Northwest Passage.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r>
              <a:rPr lang="en-US" dirty="0" smtClean="0"/>
              <a:t>7. The Lewis and Clark Expedition was unable to find a water route to the pacific.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r>
              <a:rPr lang="en-US" dirty="0" smtClean="0"/>
              <a:t>8. A young Native girl named Sacagawea helped lead the expedition.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91200" y="1600200"/>
            <a:ext cx="3352800" cy="1600200"/>
          </a:xfrm>
        </p:spPr>
        <p:txBody>
          <a:bodyPr/>
          <a:lstStyle/>
          <a:p>
            <a:r>
              <a:rPr lang="en-US" dirty="0" smtClean="0"/>
              <a:t>Lewis and Clark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05200"/>
            <a:ext cx="47053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29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304800"/>
            <a:ext cx="44958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Expedition cost </a:t>
            </a:r>
            <a:r>
              <a:rPr lang="en-US" dirty="0" smtClean="0"/>
              <a:t>$126,000,000 </a:t>
            </a:r>
            <a:r>
              <a:rPr lang="en-US" dirty="0" smtClean="0"/>
              <a:t>in today’s </a:t>
            </a:r>
            <a:r>
              <a:rPr lang="en-US" dirty="0" smtClean="0"/>
              <a:t>dollars</a:t>
            </a:r>
            <a:endParaRPr lang="en-US" dirty="0" smtClean="0"/>
          </a:p>
          <a:p>
            <a:r>
              <a:rPr lang="en-US" dirty="0" smtClean="0"/>
              <a:t>Discovered 122 new animals and 178 new plants</a:t>
            </a:r>
          </a:p>
          <a:p>
            <a:r>
              <a:rPr lang="en-US" dirty="0" smtClean="0"/>
              <a:t>Game killed on expedition</a:t>
            </a:r>
          </a:p>
          <a:p>
            <a:pPr lvl="1"/>
            <a:r>
              <a:rPr lang="en-US" dirty="0" smtClean="0"/>
              <a:t>1001 deer</a:t>
            </a:r>
          </a:p>
          <a:p>
            <a:pPr lvl="1"/>
            <a:r>
              <a:rPr lang="en-US" dirty="0" smtClean="0"/>
              <a:t>375 Elk</a:t>
            </a:r>
          </a:p>
          <a:p>
            <a:pPr lvl="1"/>
            <a:r>
              <a:rPr lang="en-US" dirty="0" smtClean="0"/>
              <a:t>227 Bison</a:t>
            </a:r>
          </a:p>
          <a:p>
            <a:pPr lvl="1"/>
            <a:r>
              <a:rPr lang="en-US" dirty="0" smtClean="0"/>
              <a:t>113 Beaver</a:t>
            </a:r>
          </a:p>
          <a:p>
            <a:r>
              <a:rPr lang="en-US" dirty="0" smtClean="0"/>
              <a:t>Lewis was shot by a one-eyed member who thought he was an Elk</a:t>
            </a:r>
          </a:p>
          <a:p>
            <a:r>
              <a:rPr lang="en-US" dirty="0" smtClean="0"/>
              <a:t>No fatalities amongst expedition members</a:t>
            </a:r>
          </a:p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Write what you would like to learn about Lewis and Clark.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5410200"/>
            <a:ext cx="7543800" cy="914400"/>
          </a:xfrm>
        </p:spPr>
        <p:txBody>
          <a:bodyPr/>
          <a:lstStyle/>
          <a:p>
            <a:r>
              <a:rPr lang="en-US" dirty="0" smtClean="0"/>
              <a:t>Lewis and Clark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71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9544" y="228599"/>
            <a:ext cx="4343400" cy="6200775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Mark A next to correct statements, B next to incorrect statements and C next to statements you don’t know on your bubble sheet.</a:t>
            </a:r>
          </a:p>
          <a:p>
            <a:pPr marL="18288" indent="0">
              <a:buNone/>
            </a:pPr>
            <a:endParaRPr lang="en-US" dirty="0" smtClean="0"/>
          </a:p>
          <a:p>
            <a:pPr marL="18288" indent="0">
              <a:buNone/>
            </a:pPr>
            <a:r>
              <a:rPr lang="en-US" dirty="0" smtClean="0"/>
              <a:t>9. The term War Hawks refers to Members of Congress that wanted to go to war with Britain.</a:t>
            </a:r>
          </a:p>
          <a:p>
            <a:pPr marL="18288" indent="0">
              <a:buNone/>
            </a:pPr>
            <a:endParaRPr lang="en-US" dirty="0" smtClean="0"/>
          </a:p>
          <a:p>
            <a:pPr marL="18288" indent="0">
              <a:buNone/>
            </a:pPr>
            <a:r>
              <a:rPr lang="en-US" dirty="0" smtClean="0"/>
              <a:t>10. The White House was burnt down during this war.</a:t>
            </a:r>
          </a:p>
          <a:p>
            <a:pPr marL="18288" indent="0">
              <a:buNone/>
            </a:pPr>
            <a:endParaRPr lang="en-US" dirty="0" smtClean="0"/>
          </a:p>
          <a:p>
            <a:pPr marL="18288" indent="0">
              <a:buNone/>
            </a:pPr>
            <a:r>
              <a:rPr lang="en-US" dirty="0" smtClean="0"/>
              <a:t>11. Thomas Jefferson became a war hero during the Battle of New Orleans.</a:t>
            </a:r>
          </a:p>
          <a:p>
            <a:pPr marL="18288" indent="0">
              <a:buNone/>
            </a:pPr>
            <a:endParaRPr lang="en-US" dirty="0" smtClean="0"/>
          </a:p>
          <a:p>
            <a:pPr marL="18288" indent="0">
              <a:buNone/>
            </a:pPr>
            <a:r>
              <a:rPr lang="en-US" dirty="0" smtClean="0"/>
              <a:t>12. The Battle of New Orleans was fought two weeks before the War of 1812 ended.</a:t>
            </a:r>
          </a:p>
          <a:p>
            <a:pPr marL="18288" indent="0">
              <a:buNone/>
            </a:pPr>
            <a:endParaRPr lang="en-US" dirty="0"/>
          </a:p>
          <a:p>
            <a:pPr marL="18288" indent="0">
              <a:buNone/>
            </a:pPr>
            <a:r>
              <a:rPr lang="en-US" dirty="0" smtClean="0"/>
              <a:t>13. The Star Spangled Banner was written during this war.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77840" y="1981200"/>
            <a:ext cx="3566160" cy="914400"/>
          </a:xfrm>
        </p:spPr>
        <p:txBody>
          <a:bodyPr/>
          <a:lstStyle/>
          <a:p>
            <a:r>
              <a:rPr lang="en-US" dirty="0" smtClean="0"/>
              <a:t>War of 1812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763" y="3581400"/>
            <a:ext cx="402598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6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thoughts and feelings or phrases that stand out to you as you listen to the Star Spangled Banner.</a:t>
            </a:r>
          </a:p>
          <a:p>
            <a:r>
              <a:rPr lang="en-US" dirty="0" smtClean="0"/>
              <a:t>Read along with lyrics.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Write what you would like to learn about the War of 1812.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of 1812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21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5715000"/>
            <a:ext cx="7543800" cy="914400"/>
          </a:xfrm>
        </p:spPr>
        <p:txBody>
          <a:bodyPr/>
          <a:lstStyle/>
          <a:p>
            <a:r>
              <a:rPr lang="en-US" dirty="0" smtClean="0"/>
              <a:t>Star Spangled Banner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04800" y="152400"/>
            <a:ext cx="4495800" cy="5334000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en-US" sz="1400" dirty="0">
                <a:effectLst/>
              </a:rPr>
              <a:t>Oh, say can you see by the dawn's early light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effectLst/>
              </a:rPr>
              <a:t>What so proudly we hailed at the twilight's last gleaming?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effectLst/>
              </a:rPr>
              <a:t>Whose broad stripes and bright stars thru the perilous fight,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effectLst/>
              </a:rPr>
              <a:t>O'er the ramparts we watched were so gallantly streaming?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effectLst/>
              </a:rPr>
              <a:t>And the rocket's red glare, the bombs bursting in air,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effectLst/>
              </a:rPr>
              <a:t>Gave proof through the night that our flag was still there.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effectLst/>
              </a:rPr>
              <a:t>Oh, say does that star-spangled banner yet wave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effectLst/>
              </a:rPr>
              <a:t>O'er the land of the free and the home of the brave?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effectLst/>
              </a:rPr>
              <a:t>On the shore, dimly seen through the mists of the deep,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effectLst/>
              </a:rPr>
              <a:t>Where the foe's haughty host in dread silence reposes,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effectLst/>
              </a:rPr>
              <a:t>What is that which the breeze, o'er the towering steep,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effectLst/>
              </a:rPr>
              <a:t>As it fitfully blows, half conceals, half discloses?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effectLst/>
              </a:rPr>
              <a:t>Now it catches the gleam of the morning's first beam,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effectLst/>
              </a:rPr>
              <a:t>In full glory reflected now shines in the stream: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err="1">
                <a:effectLst/>
              </a:rPr>
              <a:t>'Tis</a:t>
            </a:r>
            <a:r>
              <a:rPr lang="en-US" sz="1400" dirty="0">
                <a:effectLst/>
              </a:rPr>
              <a:t> the star-spangled banner! Oh long may it wave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effectLst/>
              </a:rPr>
              <a:t>O'er the land of the free and the home of the brave!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800600" y="228600"/>
            <a:ext cx="4191000" cy="5715000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en-US" sz="1400" dirty="0">
                <a:effectLst/>
              </a:rPr>
              <a:t>And where is that band who so </a:t>
            </a:r>
            <a:r>
              <a:rPr lang="en-US" sz="1400" dirty="0" err="1">
                <a:effectLst/>
              </a:rPr>
              <a:t>vauntingly</a:t>
            </a:r>
            <a:r>
              <a:rPr lang="en-US" sz="1400" dirty="0">
                <a:effectLst/>
              </a:rPr>
              <a:t> swore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effectLst/>
              </a:rPr>
              <a:t>That the havoc of war and the battle's confusion,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effectLst/>
              </a:rPr>
              <a:t>A home and a country should leave us no more!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effectLst/>
              </a:rPr>
              <a:t>Their blood has washed out their foul footsteps' pollution.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effectLst/>
              </a:rPr>
              <a:t>No refuge could save the hireling and slave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effectLst/>
              </a:rPr>
              <a:t>From the terror of flight, or the gloom of the grave: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effectLst/>
              </a:rPr>
              <a:t>And the star-spangled banner in triumph doth wave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effectLst/>
              </a:rPr>
              <a:t>O'er the land of the free and the home of the brave!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effectLst/>
              </a:rPr>
              <a:t>Oh! thus be it ever, when freemen shall stand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effectLst/>
              </a:rPr>
              <a:t>Between their loved home and the war's desolation!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effectLst/>
              </a:rPr>
              <a:t>Blest with victory and peace, may the </a:t>
            </a:r>
            <a:r>
              <a:rPr lang="en-US" sz="1400" dirty="0" err="1">
                <a:effectLst/>
              </a:rPr>
              <a:t>heav'n</a:t>
            </a:r>
            <a:r>
              <a:rPr lang="en-US" sz="1400" dirty="0">
                <a:effectLst/>
              </a:rPr>
              <a:t> rescued land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effectLst/>
              </a:rPr>
              <a:t>Praise the Power that hath made and preserved us a nation.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effectLst/>
              </a:rPr>
              <a:t>Then conquer we must, when our cause it is just,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effectLst/>
              </a:rPr>
              <a:t>And this be our motto: "In God is our trust."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effectLst/>
              </a:rPr>
              <a:t>And the star-spangled banner in triumph shall wave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effectLst/>
              </a:rPr>
              <a:t>O'er the land of the free and the home of the brave!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4743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724</TotalTime>
  <Words>500</Words>
  <Application>Microsoft Office PowerPoint</Application>
  <PresentationFormat>On-screen Show (4:3)</PresentationFormat>
  <Paragraphs>61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Elemental</vt:lpstr>
      <vt:lpstr>Unit 9: Early American Expansion</vt:lpstr>
      <vt:lpstr>Louisiana Purchase</vt:lpstr>
      <vt:lpstr>Louisiana Purchase</vt:lpstr>
      <vt:lpstr>Lewis and Clark</vt:lpstr>
      <vt:lpstr>Lewis and Clark</vt:lpstr>
      <vt:lpstr>War of 1812</vt:lpstr>
      <vt:lpstr>War of 1812</vt:lpstr>
      <vt:lpstr>Star Spangled Banner</vt:lpstr>
    </vt:vector>
  </TitlesOfParts>
  <Company>NSD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Nelson</dc:creator>
  <cp:lastModifiedBy>Kristen Nelson</cp:lastModifiedBy>
  <cp:revision>18</cp:revision>
  <dcterms:created xsi:type="dcterms:W3CDTF">2014-01-21T18:38:06Z</dcterms:created>
  <dcterms:modified xsi:type="dcterms:W3CDTF">2014-02-18T17:49:14Z</dcterms:modified>
</cp:coreProperties>
</file>