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8" r:id="rId2"/>
    <p:sldId id="258" r:id="rId3"/>
    <p:sldId id="257" r:id="rId4"/>
    <p:sldId id="267" r:id="rId5"/>
    <p:sldId id="261" r:id="rId6"/>
    <p:sldId id="262" r:id="rId7"/>
    <p:sldId id="264"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3" autoAdjust="0"/>
  </p:normalViewPr>
  <p:slideViewPr>
    <p:cSldViewPr snapToGrid="0" snapToObjects="1">
      <p:cViewPr>
        <p:scale>
          <a:sx n="62" d="100"/>
          <a:sy n="62" d="100"/>
        </p:scale>
        <p:origin x="-15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F4CED-D2F6-B24F-996D-29F1D6090E63}" type="datetimeFigureOut">
              <a:rPr lang="en-US" smtClean="0"/>
              <a:pPr/>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4BCAC-3F51-7548-AF47-EF069F9E153B}" type="slidenum">
              <a:rPr lang="en-US" smtClean="0"/>
              <a:pPr/>
              <a:t>‹#›</a:t>
            </a:fld>
            <a:endParaRPr lang="en-US"/>
          </a:p>
        </p:txBody>
      </p:sp>
    </p:spTree>
    <p:extLst>
      <p:ext uri="{BB962C8B-B14F-4D97-AF65-F5344CB8AC3E}">
        <p14:creationId xmlns:p14="http://schemas.microsoft.com/office/powerpoint/2010/main" val="2620583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eaLnBrk="1" hangingPunct="1">
              <a:lnSpc>
                <a:spcPct val="90000"/>
              </a:lnSpc>
              <a:buFontTx/>
              <a:buNone/>
              <a:defRPr/>
            </a:pPr>
            <a:r>
              <a:rPr lang="en-US" sz="2800" dirty="0" smtClean="0"/>
              <a:t>An Empire No More</a:t>
            </a:r>
          </a:p>
          <a:p>
            <a:pPr lvl="1" eaLnBrk="1" hangingPunct="1">
              <a:lnSpc>
                <a:spcPct val="90000"/>
              </a:lnSpc>
              <a:defRPr/>
            </a:pPr>
            <a:r>
              <a:rPr lang="en-US" sz="2800" dirty="0" smtClean="0"/>
              <a:t>Western half falls to Germanic peoples in 476</a:t>
            </a:r>
          </a:p>
          <a:p>
            <a:pPr lvl="1" eaLnBrk="1" hangingPunct="1">
              <a:lnSpc>
                <a:spcPct val="90000"/>
              </a:lnSpc>
              <a:defRPr/>
            </a:pPr>
            <a:r>
              <a:rPr lang="en-US" sz="2800" dirty="0" smtClean="0"/>
              <a:t>Eastern half survives for another 1,000 yrs as the Byzantine Empire. </a:t>
            </a:r>
          </a:p>
          <a:p>
            <a:pPr lvl="2" eaLnBrk="1" hangingPunct="1">
              <a:lnSpc>
                <a:spcPct val="90000"/>
              </a:lnSpc>
              <a:defRPr/>
            </a:pPr>
            <a:r>
              <a:rPr lang="en-US" sz="2400" dirty="0" smtClean="0"/>
              <a:t>The Byzantine emperors ruled from Constantinople.</a:t>
            </a:r>
          </a:p>
          <a:p>
            <a:pPr lvl="2" eaLnBrk="1" hangingPunct="1">
              <a:lnSpc>
                <a:spcPct val="90000"/>
              </a:lnSpc>
              <a:defRPr/>
            </a:pPr>
            <a:r>
              <a:rPr lang="en-US" sz="2400" dirty="0" smtClean="0"/>
              <a:t>The Byzantine emperors saw themselves as heirs to the </a:t>
            </a:r>
            <a:r>
              <a:rPr lang="en-US" sz="2400" dirty="0" smtClean="0"/>
              <a:t>Empire of Rome</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2C94BCAC-3F51-7548-AF47-EF069F9E153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FontTx/>
              <a:buNone/>
            </a:pPr>
            <a:r>
              <a:rPr lang="en-US" dirty="0" smtClean="0"/>
              <a:t>- Vikings and other invaders posed a large threat to the safety of the people throughout Europe</a:t>
            </a:r>
          </a:p>
          <a:p>
            <a:pPr>
              <a:lnSpc>
                <a:spcPct val="90000"/>
              </a:lnSpc>
              <a:buFontTx/>
              <a:buNone/>
            </a:pPr>
            <a:r>
              <a:rPr lang="en-US" dirty="0" smtClean="0"/>
              <a:t>	 - People began to turn to local land aristocrats for protection in return for service, thus the beginning of feudalism</a:t>
            </a:r>
          </a:p>
          <a:p>
            <a:endParaRPr lang="en-US" dirty="0"/>
          </a:p>
        </p:txBody>
      </p:sp>
      <p:sp>
        <p:nvSpPr>
          <p:cNvPr id="4" name="Slide Number Placeholder 3"/>
          <p:cNvSpPr>
            <a:spLocks noGrp="1"/>
          </p:cNvSpPr>
          <p:nvPr>
            <p:ph type="sldNum" sz="quarter" idx="10"/>
          </p:nvPr>
        </p:nvSpPr>
        <p:spPr/>
        <p:txBody>
          <a:bodyPr/>
          <a:lstStyle/>
          <a:p>
            <a:fld id="{2C94BCAC-3F51-7548-AF47-EF069F9E153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7D8DE2-BB75-D347-845E-725280701AD8}"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1941-3CBD-294D-A532-29D868B9A1FE}"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D8DE2-BB75-D347-845E-725280701AD8}"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D8DE2-BB75-D347-845E-725280701AD8}"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D8DE2-BB75-D347-845E-725280701AD8}"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D8DE2-BB75-D347-845E-725280701AD8}"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1941-3CBD-294D-A532-29D868B9A1FE}"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7D8DE2-BB75-D347-845E-725280701AD8}"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7D8DE2-BB75-D347-845E-725280701AD8}"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31941-3CBD-294D-A532-29D868B9A1FE}"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7D8DE2-BB75-D347-845E-725280701AD8}"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D8DE2-BB75-D347-845E-725280701AD8}"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D8DE2-BB75-D347-845E-725280701AD8}"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31941-3CBD-294D-A532-29D868B9A1FE}"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D8DE2-BB75-D347-845E-725280701AD8}"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31941-3CBD-294D-A532-29D868B9A1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D7D8DE2-BB75-D347-845E-725280701AD8}" type="datetimeFigureOut">
              <a:rPr lang="en-US" smtClean="0"/>
              <a:pPr/>
              <a:t>1/5/2015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A31941-3CBD-294D-A532-29D868B9A1FE}"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rAaWvVFERV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DARK AGES</a:t>
            </a:r>
            <a:endParaRPr lang="en-US" dirty="0"/>
          </a:p>
        </p:txBody>
      </p:sp>
      <p:sp>
        <p:nvSpPr>
          <p:cNvPr id="4" name="Subtitle 3"/>
          <p:cNvSpPr>
            <a:spLocks noGrp="1"/>
          </p:cNvSpPr>
          <p:nvPr>
            <p:ph type="subTitle" idx="1"/>
          </p:nvPr>
        </p:nvSpPr>
        <p:spPr/>
        <p:txBody>
          <a:bodyPr/>
          <a:lstStyle/>
          <a:p>
            <a:r>
              <a:rPr lang="en-US" dirty="0" smtClean="0"/>
              <a:t>The Middle Ages of Europe</a:t>
            </a:r>
            <a:endParaRPr lang="en-US" dirty="0"/>
          </a:p>
        </p:txBody>
      </p:sp>
    </p:spTree>
    <p:extLst>
      <p:ext uri="{BB962C8B-B14F-4D97-AF65-F5344CB8AC3E}">
        <p14:creationId xmlns:p14="http://schemas.microsoft.com/office/powerpoint/2010/main" val="18554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2993" y="1218048"/>
            <a:ext cx="6548552" cy="394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Europe after fall of Rome</a:t>
            </a:r>
            <a:endParaRPr lang="en-US" dirty="0"/>
          </a:p>
        </p:txBody>
      </p:sp>
      <p:cxnSp>
        <p:nvCxnSpPr>
          <p:cNvPr id="6" name="Straight Arrow Connector 5"/>
          <p:cNvCxnSpPr/>
          <p:nvPr/>
        </p:nvCxnSpPr>
        <p:spPr>
          <a:xfrm>
            <a:off x="1202993" y="1063426"/>
            <a:ext cx="1451377" cy="1308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450333" y="1039893"/>
            <a:ext cx="1697227" cy="2471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7575" y="670559"/>
            <a:ext cx="2190024" cy="369332"/>
          </a:xfrm>
          <a:prstGeom prst="rect">
            <a:avLst/>
          </a:prstGeom>
          <a:noFill/>
        </p:spPr>
        <p:txBody>
          <a:bodyPr wrap="square" rtlCol="0">
            <a:spAutoFit/>
          </a:bodyPr>
          <a:lstStyle/>
          <a:p>
            <a:r>
              <a:rPr lang="en-US" dirty="0" smtClean="0"/>
              <a:t>Germanic Peoples</a:t>
            </a:r>
            <a:endParaRPr lang="en-US" dirty="0"/>
          </a:p>
        </p:txBody>
      </p:sp>
      <p:sp>
        <p:nvSpPr>
          <p:cNvPr id="10" name="TextBox 9"/>
          <p:cNvSpPr txBox="1"/>
          <p:nvPr/>
        </p:nvSpPr>
        <p:spPr>
          <a:xfrm>
            <a:off x="6719235" y="672344"/>
            <a:ext cx="1870510" cy="369332"/>
          </a:xfrm>
          <a:prstGeom prst="rect">
            <a:avLst/>
          </a:prstGeom>
          <a:noFill/>
        </p:spPr>
        <p:txBody>
          <a:bodyPr wrap="square" rtlCol="0">
            <a:spAutoFit/>
          </a:bodyPr>
          <a:lstStyle/>
          <a:p>
            <a:r>
              <a:rPr lang="en-US" dirty="0" smtClean="0"/>
              <a:t>Byzantine Empire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AGES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During </a:t>
            </a:r>
            <a:r>
              <a:rPr lang="en-US" dirty="0"/>
              <a:t>the early Middle Ages much of Europe passed through a time </a:t>
            </a:r>
            <a:r>
              <a:rPr lang="en-US" dirty="0" smtClean="0"/>
              <a:t>of turmoil </a:t>
            </a:r>
            <a:r>
              <a:rPr lang="en-US" dirty="0"/>
              <a:t>and confusion, of ignorance and lawlessness...The early Middle Ages may justly be called the Dark Age...During the early Middle Ages, from 476 to about 1100, European civilization slipped back into semi-barbarism. The chief cause of this decline was lack of a government which could keep order. The Germanic Kingdoms which had been set up by 476 were unable to suppress violence. There were so many highway robbers that travel became dangerous. Europe suffered a decline in commerce and manufacturing, in education, in literature and the arts, and in almost all that makes possible a high civilization. Cities grew smaller and in some cases practically disappeared, and western Europe became a region of poverty-stricken farming communities, each virtually isolated from the rest of the world</a:t>
            </a:r>
            <a:r>
              <a:rPr lang="en-US" dirty="0" smtClean="0"/>
              <a:t>.</a:t>
            </a:r>
          </a:p>
          <a:p>
            <a:endParaRPr lang="en-US" dirty="0"/>
          </a:p>
          <a:p>
            <a:pPr>
              <a:buNone/>
            </a:pPr>
            <a:r>
              <a:rPr lang="en-US" dirty="0" smtClean="0"/>
              <a:t>Source</a:t>
            </a:r>
            <a:r>
              <a:rPr lang="en-US" dirty="0"/>
              <a:t>: </a:t>
            </a:r>
            <a:r>
              <a:rPr lang="en-US" dirty="0" err="1"/>
              <a:t>Roehm</a:t>
            </a:r>
            <a:r>
              <a:rPr lang="en-US" dirty="0"/>
              <a:t>, A., </a:t>
            </a:r>
            <a:r>
              <a:rPr lang="en-US" dirty="0" err="1"/>
              <a:t>Buske</a:t>
            </a:r>
            <a:r>
              <a:rPr lang="en-US" dirty="0"/>
              <a:t>, M., Webster, H. &amp; Wesley, E,. (1954). </a:t>
            </a:r>
            <a:r>
              <a:rPr lang="en-US" i="1" dirty="0"/>
              <a:t>The Record of Mankind. Heath and Company.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
            <a:ext cx="8229600" cy="1143000"/>
          </a:xfrm>
        </p:spPr>
        <p:txBody>
          <a:bodyPr/>
          <a:lstStyle/>
          <a:p>
            <a:r>
              <a:rPr lang="en-US" dirty="0" smtClean="0"/>
              <a:t>Germanic Tribes</a:t>
            </a:r>
            <a:endParaRPr lang="en-US" dirty="0"/>
          </a:p>
        </p:txBody>
      </p:sp>
      <p:pic>
        <p:nvPicPr>
          <p:cNvPr id="4" name="Content Placeholder 3" descr="Germanic Tribes.jpg"/>
          <p:cNvPicPr>
            <a:picLocks noGrp="1" noChangeAspect="1"/>
          </p:cNvPicPr>
          <p:nvPr>
            <p:ph idx="1"/>
          </p:nvPr>
        </p:nvPicPr>
        <p:blipFill>
          <a:blip r:embed="rId2"/>
          <a:srcRect l="-18187" r="-18187"/>
          <a:stretch>
            <a:fillRect/>
          </a:stretch>
        </p:blipFill>
        <p:spPr>
          <a:xfrm>
            <a:off x="-849086" y="1356360"/>
            <a:ext cx="8229600" cy="4525963"/>
          </a:xfrm>
        </p:spPr>
      </p:pic>
      <p:sp>
        <p:nvSpPr>
          <p:cNvPr id="5" name="TextBox 4"/>
          <p:cNvSpPr txBox="1"/>
          <p:nvPr/>
        </p:nvSpPr>
        <p:spPr>
          <a:xfrm>
            <a:off x="6458857" y="1850571"/>
            <a:ext cx="2685143" cy="2308324"/>
          </a:xfrm>
          <a:prstGeom prst="rect">
            <a:avLst/>
          </a:prstGeom>
          <a:noFill/>
        </p:spPr>
        <p:txBody>
          <a:bodyPr wrap="square" rtlCol="0">
            <a:spAutoFit/>
          </a:bodyPr>
          <a:lstStyle/>
          <a:p>
            <a:pPr>
              <a:buFont typeface="Arial"/>
              <a:buChar char="•"/>
            </a:pPr>
            <a:r>
              <a:rPr lang="en-US" sz="2400" dirty="0" smtClean="0"/>
              <a:t>Franks, Visigoths, Vandals, Angles, Saxons, </a:t>
            </a:r>
            <a:r>
              <a:rPr lang="en-US" sz="2400" dirty="0" err="1" smtClean="0"/>
              <a:t>Ostrogoths</a:t>
            </a:r>
            <a:endParaRPr lang="en-US" sz="2400" dirty="0" smtClean="0"/>
          </a:p>
          <a:p>
            <a:endParaRPr lang="en-US" sz="2400" dirty="0" smtClean="0"/>
          </a:p>
          <a:p>
            <a:pPr>
              <a:buFont typeface="Arial"/>
              <a:buChar char="•"/>
            </a:pPr>
            <a:r>
              <a:rPr lang="en-US" sz="2400" dirty="0" smtClean="0"/>
              <a:t>Violent, Warring tribes and kingdoms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Feudalism</a:t>
            </a:r>
            <a:endParaRPr lang="en-US" dirty="0"/>
          </a:p>
        </p:txBody>
      </p:sp>
      <p:sp>
        <p:nvSpPr>
          <p:cNvPr id="3" name="Content Placeholder 2"/>
          <p:cNvSpPr>
            <a:spLocks noGrp="1"/>
          </p:cNvSpPr>
          <p:nvPr>
            <p:ph idx="1"/>
          </p:nvPr>
        </p:nvSpPr>
        <p:spPr/>
        <p:txBody>
          <a:bodyPr/>
          <a:lstStyle/>
          <a:p>
            <a:r>
              <a:rPr lang="en-US" dirty="0" smtClean="0"/>
              <a:t>Political and class system where nobles were granted the use of the land that legally belonged to the king</a:t>
            </a:r>
          </a:p>
          <a:p>
            <a:r>
              <a:rPr lang="en-US" dirty="0" smtClean="0"/>
              <a:t>Why did this come about?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udalism.png"/>
          <p:cNvPicPr>
            <a:picLocks noGrp="1" noChangeAspect="1"/>
          </p:cNvPicPr>
          <p:nvPr>
            <p:ph idx="1"/>
          </p:nvPr>
        </p:nvPicPr>
        <p:blipFill>
          <a:blip r:embed="rId2"/>
          <a:srcRect l="-80883" r="-80883"/>
          <a:stretch>
            <a:fillRect/>
          </a:stretch>
        </p:blipFill>
        <p:spPr>
          <a:xfrm>
            <a:off x="-2005476" y="699730"/>
            <a:ext cx="9866933" cy="5426433"/>
          </a:xfrm>
        </p:spPr>
      </p:pic>
      <p:cxnSp>
        <p:nvCxnSpPr>
          <p:cNvPr id="6" name="Straight Arrow Connector 5"/>
          <p:cNvCxnSpPr/>
          <p:nvPr/>
        </p:nvCxnSpPr>
        <p:spPr>
          <a:xfrm flipV="1">
            <a:off x="3061368" y="2633579"/>
            <a:ext cx="23795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395579" y="3569368"/>
            <a:ext cx="2045368" cy="13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823368" y="4518526"/>
            <a:ext cx="1617579" cy="267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88526" y="2310414"/>
            <a:ext cx="3101474" cy="646331"/>
          </a:xfrm>
          <a:prstGeom prst="rect">
            <a:avLst/>
          </a:prstGeom>
          <a:noFill/>
        </p:spPr>
        <p:txBody>
          <a:bodyPr wrap="square" rtlCol="0">
            <a:spAutoFit/>
          </a:bodyPr>
          <a:lstStyle/>
          <a:p>
            <a:r>
              <a:rPr lang="en-US" dirty="0" smtClean="0"/>
              <a:t>Kings granted land to Lords in return for loyalty</a:t>
            </a:r>
            <a:endParaRPr lang="en-US" dirty="0"/>
          </a:p>
        </p:txBody>
      </p:sp>
      <p:sp>
        <p:nvSpPr>
          <p:cNvPr id="14" name="TextBox 13"/>
          <p:cNvSpPr txBox="1"/>
          <p:nvPr/>
        </p:nvSpPr>
        <p:spPr>
          <a:xfrm>
            <a:off x="5788526" y="3259571"/>
            <a:ext cx="3101474" cy="646331"/>
          </a:xfrm>
          <a:prstGeom prst="rect">
            <a:avLst/>
          </a:prstGeom>
          <a:noFill/>
        </p:spPr>
        <p:txBody>
          <a:bodyPr wrap="square" rtlCol="0">
            <a:spAutoFit/>
          </a:bodyPr>
          <a:lstStyle/>
          <a:p>
            <a:r>
              <a:rPr lang="en-US" dirty="0" smtClean="0"/>
              <a:t>Lords granted Knights land in exchange for defense</a:t>
            </a:r>
            <a:endParaRPr lang="en-US" dirty="0"/>
          </a:p>
        </p:txBody>
      </p:sp>
      <p:sp>
        <p:nvSpPr>
          <p:cNvPr id="16" name="TextBox 15"/>
          <p:cNvSpPr txBox="1"/>
          <p:nvPr/>
        </p:nvSpPr>
        <p:spPr>
          <a:xfrm>
            <a:off x="5788526" y="4282172"/>
            <a:ext cx="2898274" cy="2308324"/>
          </a:xfrm>
          <a:prstGeom prst="rect">
            <a:avLst/>
          </a:prstGeom>
          <a:noFill/>
        </p:spPr>
        <p:txBody>
          <a:bodyPr wrap="square" rtlCol="0">
            <a:spAutoFit/>
          </a:bodyPr>
          <a:lstStyle/>
          <a:p>
            <a:r>
              <a:rPr lang="en-US" dirty="0" smtClean="0"/>
              <a:t>Serfs were bound to the land</a:t>
            </a:r>
          </a:p>
          <a:p>
            <a:r>
              <a:rPr lang="en-US" dirty="0" smtClean="0"/>
              <a:t>Needed land to live and Lord for protection</a:t>
            </a:r>
          </a:p>
          <a:p>
            <a:pPr lvl="1">
              <a:buFont typeface="Arial"/>
              <a:buChar char="•"/>
            </a:pPr>
            <a:r>
              <a:rPr lang="en-US" dirty="0" smtClean="0"/>
              <a:t>Majority of Society</a:t>
            </a:r>
          </a:p>
          <a:p>
            <a:pPr lvl="1">
              <a:buFont typeface="Arial"/>
              <a:buChar char="•"/>
            </a:pPr>
            <a:r>
              <a:rPr lang="en-US" dirty="0" smtClean="0"/>
              <a:t>Paid high taxes to Lord</a:t>
            </a:r>
          </a:p>
          <a:p>
            <a:pPr lvl="1">
              <a:buFont typeface="Arial"/>
              <a:buChar char="•"/>
            </a:pPr>
            <a:r>
              <a:rPr lang="en-US" dirty="0" smtClean="0"/>
              <a:t>Not Slaves</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of  Serf</a:t>
            </a:r>
            <a:endParaRPr lang="en-US" dirty="0"/>
          </a:p>
        </p:txBody>
      </p:sp>
      <p:sp>
        <p:nvSpPr>
          <p:cNvPr id="3" name="Content Placeholder 2"/>
          <p:cNvSpPr>
            <a:spLocks noGrp="1"/>
          </p:cNvSpPr>
          <p:nvPr>
            <p:ph idx="1"/>
          </p:nvPr>
        </p:nvSpPr>
        <p:spPr/>
        <p:txBody>
          <a:bodyPr/>
          <a:lstStyle/>
          <a:p>
            <a:pPr lvl="1"/>
            <a:r>
              <a:rPr lang="en-US" dirty="0" smtClean="0"/>
              <a:t>Paid tax on all their food</a:t>
            </a:r>
          </a:p>
          <a:p>
            <a:pPr lvl="1"/>
            <a:r>
              <a:rPr lang="en-US" dirty="0" smtClean="0"/>
              <a:t>Paid tax on marriage</a:t>
            </a:r>
          </a:p>
          <a:p>
            <a:pPr lvl="1"/>
            <a:r>
              <a:rPr lang="en-US" dirty="0" smtClean="0"/>
              <a:t>Paid 1/10 of income to village priest</a:t>
            </a:r>
          </a:p>
          <a:p>
            <a:pPr lvl="1"/>
            <a:r>
              <a:rPr lang="en-US" dirty="0" smtClean="0"/>
              <a:t>Lived in crowded cottages</a:t>
            </a:r>
          </a:p>
          <a:p>
            <a:pPr lvl="1"/>
            <a:r>
              <a:rPr lang="en-US" dirty="0" smtClean="0"/>
              <a:t>Couldn’t travel more than 25 miles away from homes</a:t>
            </a:r>
          </a:p>
          <a:p>
            <a:pPr lvl="1"/>
            <a:r>
              <a:rPr lang="en-US" dirty="0" smtClean="0"/>
              <a:t>Didn’t live very long (avg. life=35 years)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Monte Python</a:t>
            </a:r>
            <a:endParaRPr lang="en-US" dirty="0"/>
          </a:p>
        </p:txBody>
      </p:sp>
      <p:sp>
        <p:nvSpPr>
          <p:cNvPr id="3" name="Content Placeholder 2"/>
          <p:cNvSpPr>
            <a:spLocks noGrp="1"/>
          </p:cNvSpPr>
          <p:nvPr>
            <p:ph idx="1"/>
          </p:nvPr>
        </p:nvSpPr>
        <p:spPr/>
        <p:txBody>
          <a:bodyPr/>
          <a:lstStyle/>
          <a:p>
            <a:r>
              <a:rPr lang="en-US" dirty="0">
                <a:hlinkClick r:id="rId2"/>
              </a:rPr>
              <a:t>http://www.youtube.com/watch?v=rAaWvVFERVA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1547</TotalTime>
  <Words>214</Words>
  <Application>Microsoft Office PowerPoint</Application>
  <PresentationFormat>On-screen Show (4:3)</PresentationFormat>
  <Paragraphs>41</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DARK AGES</vt:lpstr>
      <vt:lpstr>Europe after fall of Rome</vt:lpstr>
      <vt:lpstr>DARK AGES</vt:lpstr>
      <vt:lpstr>Germanic Tribes</vt:lpstr>
      <vt:lpstr>Feudalism</vt:lpstr>
      <vt:lpstr>PowerPoint Presentation</vt:lpstr>
      <vt:lpstr>Life of  Serf</vt:lpstr>
      <vt:lpstr>Monte Python</vt:lpstr>
    </vt:vector>
  </TitlesOfParts>
  <Company>Brigham Young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 Nelson</dc:creator>
  <cp:lastModifiedBy>Kristen Nelson</cp:lastModifiedBy>
  <cp:revision>10</cp:revision>
  <dcterms:created xsi:type="dcterms:W3CDTF">2014-01-08T14:53:36Z</dcterms:created>
  <dcterms:modified xsi:type="dcterms:W3CDTF">2015-01-05T23:25:35Z</dcterms:modified>
</cp:coreProperties>
</file>