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86" r:id="rId2"/>
    <p:sldId id="257" r:id="rId3"/>
    <p:sldId id="259" r:id="rId4"/>
    <p:sldId id="260" r:id="rId5"/>
    <p:sldId id="287" r:id="rId6"/>
    <p:sldId id="261" r:id="rId7"/>
    <p:sldId id="288" r:id="rId8"/>
    <p:sldId id="271" r:id="rId9"/>
    <p:sldId id="289" r:id="rId10"/>
    <p:sldId id="273" r:id="rId11"/>
    <p:sldId id="274" r:id="rId12"/>
    <p:sldId id="275" r:id="rId13"/>
    <p:sldId id="276" r:id="rId14"/>
    <p:sldId id="265" r:id="rId15"/>
    <p:sldId id="292" r:id="rId16"/>
    <p:sldId id="291" r:id="rId17"/>
    <p:sldId id="293" r:id="rId18"/>
    <p:sldId id="294" r:id="rId19"/>
    <p:sldId id="262" r:id="rId20"/>
    <p:sldId id="263" r:id="rId21"/>
    <p:sldId id="277" r:id="rId22"/>
    <p:sldId id="264" r:id="rId23"/>
    <p:sldId id="258" r:id="rId24"/>
    <p:sldId id="266" r:id="rId25"/>
    <p:sldId id="278" r:id="rId26"/>
    <p:sldId id="279" r:id="rId27"/>
    <p:sldId id="280" r:id="rId28"/>
    <p:sldId id="281" r:id="rId29"/>
    <p:sldId id="282" r:id="rId30"/>
    <p:sldId id="283" r:id="rId31"/>
    <p:sldId id="28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790" autoAdjust="0"/>
  </p:normalViewPr>
  <p:slideViewPr>
    <p:cSldViewPr>
      <p:cViewPr>
        <p:scale>
          <a:sx n="50" d="100"/>
          <a:sy n="50" d="100"/>
        </p:scale>
        <p:origin x="-1956" y="-366"/>
      </p:cViewPr>
      <p:guideLst>
        <p:guide orient="horz" pos="2160"/>
        <p:guide pos="2880"/>
      </p:guideLst>
    </p:cSldViewPr>
  </p:slideViewPr>
  <p:outlineViewPr>
    <p:cViewPr>
      <p:scale>
        <a:sx n="33" d="100"/>
        <a:sy n="33" d="100"/>
      </p:scale>
      <p:origin x="48" y="22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B66EA-D1D1-4A7F-8096-A0B9F3158B68}" type="datetimeFigureOut">
              <a:rPr lang="en-US" smtClean="0"/>
              <a:pPr/>
              <a:t>11/13/2014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04E0B-AAAE-424E-B529-883DD28B88DB}" type="slidenum">
              <a:rPr lang="en-US" smtClean="0"/>
              <a:pPr/>
              <a:t>‹#›</a:t>
            </a:fld>
            <a:endParaRPr lang="en-US"/>
          </a:p>
        </p:txBody>
      </p:sp>
    </p:spTree>
    <p:extLst>
      <p:ext uri="{BB962C8B-B14F-4D97-AF65-F5344CB8AC3E}">
        <p14:creationId xmlns:p14="http://schemas.microsoft.com/office/powerpoint/2010/main" val="1612401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29FAEB2E-D41C-4BFF-9D5A-F903993CE2CE}" type="datetimeFigureOut">
              <a:rPr lang="en-US"/>
              <a:pPr/>
              <a:t>11/13/2014</a:t>
            </a:fld>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B0D3FDF-302F-4E95-AAC0-5BF29462B3D0}" type="slidenum">
              <a:rPr lang="en-US"/>
              <a:pPr/>
              <a:t>‹#›</a:t>
            </a:fld>
            <a:endParaRPr lang="en-US"/>
          </a:p>
        </p:txBody>
      </p:sp>
    </p:spTree>
    <p:extLst>
      <p:ext uri="{BB962C8B-B14F-4D97-AF65-F5344CB8AC3E}">
        <p14:creationId xmlns:p14="http://schemas.microsoft.com/office/powerpoint/2010/main" val="37256440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ssociatedcontent.com/theme/682/vietnam_war.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BRITISH PERSPECTIVE:</a:t>
            </a:r>
            <a:r>
              <a:rPr lang="en-US" baseline="0" dirty="0" smtClean="0"/>
              <a:t> Snowballs had ice, Americans were daring them to shoot, one American hit a soldier with a club  which caused the soldier to move aside and shoot, then someone yelled fire and British shot, but it could have been the colonists egging them on, they called it the “Incident on </a:t>
            </a:r>
            <a:r>
              <a:rPr lang="en-US" baseline="0" smtClean="0"/>
              <a:t>King’s Street”</a:t>
            </a:r>
            <a:endParaRPr lang="en-US" baseline="0" dirty="0" smtClean="0"/>
          </a:p>
        </p:txBody>
      </p:sp>
      <p:sp>
        <p:nvSpPr>
          <p:cNvPr id="4" name="Slide Number Placeholder 3"/>
          <p:cNvSpPr>
            <a:spLocks noGrp="1"/>
          </p:cNvSpPr>
          <p:nvPr>
            <p:ph type="sldNum" sz="quarter" idx="10"/>
          </p:nvPr>
        </p:nvSpPr>
        <p:spPr/>
        <p:txBody>
          <a:bodyPr/>
          <a:lstStyle/>
          <a:p>
            <a:fld id="{EB0D3FDF-302F-4E95-AAC0-5BF29462B3D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hyperlinked to 3 min clip on it. Good video and explanation.</a:t>
            </a:r>
            <a:endParaRPr lang="en-US" dirty="0"/>
          </a:p>
        </p:txBody>
      </p:sp>
      <p:sp>
        <p:nvSpPr>
          <p:cNvPr id="4" name="Slide Number Placeholder 3"/>
          <p:cNvSpPr>
            <a:spLocks noGrp="1"/>
          </p:cNvSpPr>
          <p:nvPr>
            <p:ph type="sldNum" sz="quarter" idx="10"/>
          </p:nvPr>
        </p:nvSpPr>
        <p:spPr/>
        <p:txBody>
          <a:bodyPr/>
          <a:lstStyle/>
          <a:p>
            <a:fld id="{EB0D3FDF-302F-4E95-AAC0-5BF29462B3D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buFontTx/>
              <a:buChar char="•"/>
            </a:pPr>
            <a:r>
              <a:rPr lang="en-US" dirty="0"/>
              <a:t>Ask the students to describe what they see. Are the soldiers organized? Do they appear to be shooting intentionally? Are the colonists armed or provoking the soldiers? </a:t>
            </a:r>
          </a:p>
          <a:p>
            <a:pPr>
              <a:buFontTx/>
              <a:buChar char="•"/>
            </a:pPr>
            <a:r>
              <a:rPr lang="en-US" dirty="0"/>
              <a:t>Why does Paul Revere choose to portray the situation in this way? Paul Revere is creating a piece of propaganda to galvanize colonial opposition to Great Britain.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buFont typeface="Arial" pitchFamily="34" charset="0"/>
              <a:buChar char="•"/>
            </a:pPr>
            <a:r>
              <a:rPr lang="en-US" dirty="0"/>
              <a:t>Through this discussion the students should appreciate the complexity of the events at Kent State. The soldiers reacted with a disproportionate level of violence, but they were certainly provoked. The students - throwing rocks and tear gas - are hardly innocent</a:t>
            </a:r>
            <a:r>
              <a:rPr lang="en-US" dirty="0" smtClean="0"/>
              <a:t>.</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They should also realize that Crosby, Stills, Nash, and Young wrote their song partially as a piece of propaganda. Ohio serves its purpose as a protest song by unifying the student movement and strengthening its resolve in opposing the Vietnam War and Nixon's administration.</a:t>
            </a:r>
            <a:r>
              <a:rPr lang="en-US" dirty="0"/>
              <a:t/>
            </a:r>
            <a:br>
              <a:rPr lang="en-US" dirty="0"/>
            </a:b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Use this for lesson plan! </a:t>
            </a:r>
          </a:p>
          <a:p>
            <a:r>
              <a:rPr lang="en-US" dirty="0"/>
              <a:t>http://</a:t>
            </a:r>
            <a:r>
              <a:rPr lang="en-US" dirty="0" smtClean="0"/>
              <a:t>www.associatedcontent.com/article/421088/lesson_plan_comparing_the_boston_massacre.html?cat=9</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They should also realize that Crosby, Stills, Nash, and Young wrote their song partially as a piece of propaganda. </a:t>
            </a:r>
            <a:r>
              <a:rPr lang="en-US" i="1" dirty="0" smtClean="0"/>
              <a:t>Ohio</a:t>
            </a:r>
            <a:r>
              <a:rPr lang="en-US" dirty="0" smtClean="0"/>
              <a:t> serves its purpose as a protest song by unifying the student movement and strengthening its resolve in opposing the </a:t>
            </a:r>
            <a:r>
              <a:rPr lang="en-US" dirty="0" smtClean="0">
                <a:hlinkClick r:id="rId3" tooltip="Vietnam War"/>
              </a:rPr>
              <a:t>Vietnam War</a:t>
            </a:r>
            <a:r>
              <a:rPr lang="en-US" dirty="0" smtClean="0"/>
              <a:t> and Nixon's administration. </a:t>
            </a:r>
          </a:p>
          <a:p>
            <a:pPr>
              <a:buFont typeface="Arial" pitchFamily="34" charset="0"/>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8458200" cy="5943600"/>
            <a:chOff x="0" y="0"/>
            <a:chExt cx="5328" cy="3744"/>
          </a:xfrm>
        </p:grpSpPr>
        <p:sp>
          <p:nvSpPr>
            <p:cNvPr id="17411"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17412"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1741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7414" name="Rectangle 6"/>
          <p:cNvSpPr>
            <a:spLocks noGrp="1" noChangeArrowheads="1"/>
          </p:cNvSpPr>
          <p:nvPr>
            <p:ph type="dt" sz="quarter" idx="2"/>
          </p:nvPr>
        </p:nvSpPr>
        <p:spPr/>
        <p:txBody>
          <a:bodyPr/>
          <a:lstStyle>
            <a:lvl1pPr>
              <a:defRPr/>
            </a:lvl1pPr>
          </a:lstStyle>
          <a:p>
            <a:fld id="{DFF68E14-A5A5-4660-83B1-27F38F9FE8D4}" type="datetimeFigureOut">
              <a:rPr lang="en-US"/>
              <a:pPr/>
              <a:t>11/13/2014</a:t>
            </a:fld>
            <a:endParaRPr lang="en-US"/>
          </a:p>
        </p:txBody>
      </p:sp>
      <p:sp>
        <p:nvSpPr>
          <p:cNvPr id="17415" name="Rectangle 7"/>
          <p:cNvSpPr>
            <a:spLocks noGrp="1" noChangeArrowheads="1"/>
          </p:cNvSpPr>
          <p:nvPr>
            <p:ph type="ftr" sz="quarter" idx="3"/>
          </p:nvPr>
        </p:nvSpPr>
        <p:spPr/>
        <p:txBody>
          <a:bodyPr/>
          <a:lstStyle>
            <a:lvl1pPr>
              <a:defRPr/>
            </a:lvl1pPr>
          </a:lstStyle>
          <a:p>
            <a:endParaRPr lang="en-US"/>
          </a:p>
        </p:txBody>
      </p:sp>
      <p:sp>
        <p:nvSpPr>
          <p:cNvPr id="17416" name="Rectangle 8"/>
          <p:cNvSpPr>
            <a:spLocks noGrp="1" noChangeArrowheads="1"/>
          </p:cNvSpPr>
          <p:nvPr>
            <p:ph type="sldNum" sz="quarter" idx="4"/>
          </p:nvPr>
        </p:nvSpPr>
        <p:spPr/>
        <p:txBody>
          <a:bodyPr/>
          <a:lstStyle>
            <a:lvl1pPr>
              <a:defRPr/>
            </a:lvl1pPr>
          </a:lstStyle>
          <a:p>
            <a:fld id="{07E8DA3E-692E-492E-9627-9D9DCB5147A7}" type="slidenum">
              <a:rPr lang="en-US"/>
              <a:pPr/>
              <a:t>‹#›</a:t>
            </a:fld>
            <a:endParaRPr lang="en-US"/>
          </a:p>
        </p:txBody>
      </p:sp>
      <p:sp>
        <p:nvSpPr>
          <p:cNvPr id="1741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974A0F-9514-4EE6-963C-2F28D0FB6073}" type="datetimeFigureOut">
              <a:rPr lang="en-US"/>
              <a:pPr/>
              <a:t>11/13/2014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0A77BE-FA9F-466B-9D42-167F79EF6D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0718DB-FEDE-4D92-9F59-28EFF6DB3A7C}" type="datetimeFigureOut">
              <a:rPr lang="en-US"/>
              <a:pPr/>
              <a:t>11/13/2014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B1B58C-E535-43A4-9898-35186201C9C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280866BC-F0DC-4398-B4D2-5FAD3B2807F7}" type="datetimeFigureOut">
              <a:rPr lang="en-US"/>
              <a:pPr/>
              <a:t>11/13/2014</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0A968C2E-BE59-4023-AAD4-6B13C424B4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E005FA-CEDE-4066-A003-CD106AAD76A4}" type="datetimeFigureOut">
              <a:rPr lang="en-US"/>
              <a:pPr/>
              <a:t>11/13/2014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C4D5B8-A553-43F4-AEDC-EBDB24B5A7A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FF2B321-DD6A-483D-BD74-B3C76C7D3AA3}" type="datetimeFigureOut">
              <a:rPr lang="en-US"/>
              <a:pPr/>
              <a:t>11/13/2014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BD4551-EA8A-4983-A8AB-CC6838A0E22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FBAA6FD-D43C-40F0-BC67-80710A2CFF6C}" type="datetimeFigureOut">
              <a:rPr lang="en-US"/>
              <a:pPr/>
              <a:t>11/13/2014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2485D9-58CF-4C37-B712-BA1DC265BC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187A702-9820-40DC-AF9E-7A8C59393466}" type="datetimeFigureOut">
              <a:rPr lang="en-US"/>
              <a:pPr/>
              <a:t>11/13/2014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8AA9C7A-3BC6-4ECC-A46F-7F7E36E9AF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DD53342-40F3-49E6-8061-6A88D965342D}" type="datetimeFigureOut">
              <a:rPr lang="en-US"/>
              <a:pPr/>
              <a:t>11/13/2014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5B518B-1543-47FE-B66D-DFF3D4BC97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C89483-1D21-406A-9863-EF43AD0A2C33}" type="datetimeFigureOut">
              <a:rPr lang="en-US"/>
              <a:pPr/>
              <a:t>11/13/2014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9E0958B-9AA3-4FDF-AC02-8D2751C3DB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8BF9CC-B12C-4D3E-8069-8A279A77F05C}" type="datetimeFigureOut">
              <a:rPr lang="en-US"/>
              <a:pPr/>
              <a:t>11/13/2014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E29A0A-96E9-4521-844C-DD5C6AEA24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A74D41-7347-4C12-907B-A7D106B5D9DE}" type="datetimeFigureOut">
              <a:rPr lang="en-US"/>
              <a:pPr/>
              <a:t>11/13/2014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B0B82A-BBEC-42E4-A244-0B983D6AD7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7242175" cy="1981200"/>
            <a:chOff x="0" y="0"/>
            <a:chExt cx="4562" cy="1248"/>
          </a:xfrm>
        </p:grpSpPr>
        <p:sp>
          <p:nvSpPr>
            <p:cNvPr id="1638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1638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1638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93AC43CC-7829-4F22-B0DD-5538AF120C5F}" type="datetimeFigureOut">
              <a:rPr lang="en-US"/>
              <a:pPr/>
              <a:t>11/13/2014</a:t>
            </a:fld>
            <a:endParaRPr lang="en-US"/>
          </a:p>
        </p:txBody>
      </p:sp>
      <p:sp>
        <p:nvSpPr>
          <p:cNvPr id="163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1639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EBD1289-FA65-447B-9B9D-C7FC6D7A83E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YnOoNM0U6o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Qs6aaaJBAv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history.com/videos/boston-massacre-helps-spark-the-american-revolutio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com/topics/american-revolution/boston-massacre/videos/boston-massacr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history.com/videos/boston-massacre-helps-spark-the-american-revolu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endParaRPr lang="en-US" dirty="0"/>
          </a:p>
        </p:txBody>
      </p:sp>
      <p:sp>
        <p:nvSpPr>
          <p:cNvPr id="3" name="Title 2"/>
          <p:cNvSpPr>
            <a:spLocks noGrp="1"/>
          </p:cNvSpPr>
          <p:nvPr>
            <p:ph type="ctrTitle" sz="quarter"/>
          </p:nvPr>
        </p:nvSpPr>
        <p:spPr/>
        <p:txBody>
          <a:bodyPr/>
          <a:lstStyle/>
          <a:p>
            <a:r>
              <a:rPr lang="en-US" dirty="0" smtClean="0"/>
              <a:t>Boston Massacre</a:t>
            </a:r>
            <a:endParaRPr lang="en-US" dirty="0"/>
          </a:p>
        </p:txBody>
      </p:sp>
    </p:spTree>
    <p:extLst>
      <p:ext uri="{BB962C8B-B14F-4D97-AF65-F5344CB8AC3E}">
        <p14:creationId xmlns:p14="http://schemas.microsoft.com/office/powerpoint/2010/main" val="1755216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b="1" dirty="0"/>
              <a:t>The British point of view</a:t>
            </a:r>
            <a:r>
              <a:rPr lang="en-US" sz="1800" b="1" dirty="0" smtClean="0"/>
              <a:t>: </a:t>
            </a:r>
            <a:r>
              <a:rPr lang="en-US" sz="1800" dirty="0" smtClean="0"/>
              <a:t>Excerpt </a:t>
            </a:r>
            <a:r>
              <a:rPr lang="en-US" sz="1800" dirty="0"/>
              <a:t>from the report of Captain Thomas Preston:</a:t>
            </a:r>
          </a:p>
          <a:p>
            <a:r>
              <a:rPr lang="en-US" sz="1600" dirty="0"/>
              <a:t>...In my way there I saw the people in great commotion, </a:t>
            </a:r>
            <a:r>
              <a:rPr lang="en-US" sz="1600" b="1" u="sng" dirty="0"/>
              <a:t>and heard them use the most cruel and horrid threats against the troops</a:t>
            </a:r>
            <a:r>
              <a:rPr lang="en-US" sz="1600" dirty="0"/>
              <a:t>. In a few minutes after I reached the guard, about 100 people passed it and went towards the custom house where the king's money is lodged. They immediately </a:t>
            </a:r>
            <a:r>
              <a:rPr lang="en-US" sz="1600" b="1" u="sng" dirty="0"/>
              <a:t>surrounded </a:t>
            </a:r>
            <a:r>
              <a:rPr lang="en-US" sz="1600" b="1" u="sng" dirty="0" smtClean="0"/>
              <a:t>the sentry </a:t>
            </a:r>
            <a:r>
              <a:rPr lang="en-US" sz="1600" b="1" u="sng" dirty="0"/>
              <a:t>posted there, and with clubs and other weapons threatened to execute their vengeance on him</a:t>
            </a:r>
            <a:r>
              <a:rPr lang="en-US" sz="1600" dirty="0"/>
              <a:t>. I was soon informed by a townsman </a:t>
            </a:r>
            <a:r>
              <a:rPr lang="en-US" sz="1600" b="1" u="sng" dirty="0"/>
              <a:t>their </a:t>
            </a:r>
            <a:r>
              <a:rPr lang="en-US" sz="1600" b="1" u="sng" dirty="0" smtClean="0"/>
              <a:t>intention </a:t>
            </a:r>
            <a:r>
              <a:rPr lang="en-US" sz="1600" b="1" u="sng" dirty="0"/>
              <a:t>was to carry off the soldier from his post and probably murder him... </a:t>
            </a:r>
            <a:r>
              <a:rPr lang="en-US" sz="1600" dirty="0"/>
              <a:t>I immediately sent a noncommissioned officer and 12 men to protect both the sentry and the king's money, and very soon followed myself to prevent, if possible, all disorder, fearing lest the officer and soldiers, by the insults and provocations of the rioters, should be thrown off their guard and commit some rash act. They soon rushed through the people, and by charging their bayonets in half-circles, kept them at a little distance. ..</a:t>
            </a:r>
            <a:r>
              <a:rPr lang="en-US" sz="1600" b="1" u="sng" dirty="0"/>
              <a:t>The mob still increased and were more outrageous, striking their clubs or bludgeons one against another, and calling out, come on you rascals, you bloody backs, you lobster scoundrels, fire if you dare</a:t>
            </a:r>
            <a:r>
              <a:rPr lang="en-US" sz="1600" dirty="0"/>
              <a:t>, G-d </a:t>
            </a:r>
            <a:r>
              <a:rPr lang="en-US" sz="1600" dirty="0" smtClean="0"/>
              <a:t>d--n </a:t>
            </a:r>
            <a:r>
              <a:rPr lang="en-US" sz="1600" dirty="0"/>
              <a:t>you, fire and be </a:t>
            </a:r>
            <a:r>
              <a:rPr lang="en-US" sz="1600" dirty="0" smtClean="0"/>
              <a:t>d--</a:t>
            </a:r>
            <a:r>
              <a:rPr lang="en-US" sz="1600" dirty="0" err="1" smtClean="0"/>
              <a:t>ned</a:t>
            </a:r>
            <a:r>
              <a:rPr lang="en-US" sz="1600" dirty="0"/>
              <a:t>, we know you dare not, and much more such language was used. </a:t>
            </a:r>
          </a:p>
          <a:p>
            <a:endParaRPr lang="en-US" sz="900" dirty="0"/>
          </a:p>
        </p:txBody>
      </p:sp>
      <p:sp>
        <p:nvSpPr>
          <p:cNvPr id="2" name="Title 1"/>
          <p:cNvSpPr>
            <a:spLocks noGrp="1"/>
          </p:cNvSpPr>
          <p:nvPr>
            <p:ph type="title"/>
          </p:nvPr>
        </p:nvSpPr>
        <p:spPr/>
        <p:txBody>
          <a:bodyPr>
            <a:normAutofit/>
          </a:bodyPr>
          <a:lstStyle/>
          <a:p>
            <a:r>
              <a:rPr lang="en-US" dirty="0" smtClean="0"/>
              <a:t>Boston Massacre-British account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495800"/>
          </a:xfrm>
        </p:spPr>
        <p:txBody>
          <a:bodyPr>
            <a:noAutofit/>
          </a:bodyPr>
          <a:lstStyle/>
          <a:p>
            <a:r>
              <a:rPr lang="en-US" sz="1450" dirty="0" smtClean="0"/>
              <a:t>At this time I was between the soldiers and the mob, parleying with, and </a:t>
            </a:r>
            <a:r>
              <a:rPr lang="en-US" sz="1450" b="1" u="sng" dirty="0" err="1" smtClean="0"/>
              <a:t>endeavouring</a:t>
            </a:r>
            <a:r>
              <a:rPr lang="en-US" sz="1450" b="1" u="sng" dirty="0" smtClean="0"/>
              <a:t> all in my power to persuade them to retire peaceably, but to no purpose. </a:t>
            </a:r>
            <a:r>
              <a:rPr lang="en-US" sz="1450" dirty="0" smtClean="0"/>
              <a:t>They advanced to the points of the bayonets, struck some of them and even the muzzles of the pieces, and seemed to be </a:t>
            </a:r>
            <a:r>
              <a:rPr lang="en-US" sz="1450" dirty="0" err="1" smtClean="0"/>
              <a:t>endeavouring</a:t>
            </a:r>
            <a:r>
              <a:rPr lang="en-US" sz="1450" dirty="0" smtClean="0"/>
              <a:t> to close with the soldiers. On which some well behaved persons asked me if the guns were charged. I replied yes. </a:t>
            </a:r>
            <a:r>
              <a:rPr lang="en-US" sz="1450" b="1" u="sng" dirty="0" smtClean="0"/>
              <a:t>They then asked me if I intended to order the men to fire. I answered no, by no means</a:t>
            </a:r>
            <a:r>
              <a:rPr lang="en-US" sz="1450" dirty="0" smtClean="0"/>
              <a:t>, observing to them that I was advanced before the muzzles of the men's pieces, and must fall a sacrifice if they fired ...While I was thus speaking, </a:t>
            </a:r>
            <a:r>
              <a:rPr lang="en-US" sz="1450" b="1" u="sng" dirty="0" smtClean="0"/>
              <a:t>one of the soldiers having received a severe blow with a stick, stepped a little on one side and instantly fired</a:t>
            </a:r>
            <a:r>
              <a:rPr lang="en-US" sz="1450" dirty="0" smtClean="0"/>
              <a:t>, on which turning to and asking him why he fired without orders, I was struck with a club on my arm, which for some time deprived me of the use of it, which blow had it been placed on my head, most probably would have destroyed me. </a:t>
            </a:r>
            <a:br>
              <a:rPr lang="en-US" sz="1450" dirty="0" smtClean="0"/>
            </a:br>
            <a:r>
              <a:rPr lang="en-US" sz="1450" dirty="0" smtClean="0"/>
              <a:t>On this a general attack was made on the </a:t>
            </a:r>
            <a:r>
              <a:rPr lang="en-US" sz="1450" b="1" u="sng" dirty="0" smtClean="0"/>
              <a:t>men by a great number of heavy clubs and snowballs being thrown at them, by which all our lives were in imminent danger, </a:t>
            </a:r>
            <a:r>
              <a:rPr lang="en-US" sz="1450" dirty="0" smtClean="0"/>
              <a:t>some persons at the same time from behind calling out, d--n your bloods- </a:t>
            </a:r>
            <a:r>
              <a:rPr lang="en-US" sz="1450" b="1" u="sng" dirty="0" smtClean="0"/>
              <a:t>why don't you fire. Instantly three or four of the soldiers fired, one after another, and directly after three more in the same confusion and hurry</a:t>
            </a:r>
            <a:r>
              <a:rPr lang="en-US" sz="1450" dirty="0" smtClean="0"/>
              <a:t>. The mob then ran away, except three unhappy men who instantly expired, in which number was Mr. Gray at whose rope-walk the prior quarrels took place; one more is since dead, three others are dangerously, and four slightly wounded. The whole of this melancholy affair was transacted in almost 20 minutes. </a:t>
            </a:r>
            <a:r>
              <a:rPr lang="en-US" sz="1450" b="1" u="sng" dirty="0" smtClean="0"/>
              <a:t>On my asking the soldiers why they fired without orders, they said they heard the word fire and supposed it came from me.</a:t>
            </a:r>
            <a:r>
              <a:rPr lang="en-US" sz="1450" dirty="0" smtClean="0"/>
              <a:t> This might be the case as many of the mob called out fire, fire, but I assured the men that I gave no such order; that my words were, don't fire, stop your firing. In short, it was scarcely possible for the soldiers to know who said fire, or don't fire, or stop your firing.</a:t>
            </a:r>
            <a:endParaRPr lang="en-US" sz="1450" dirty="0"/>
          </a:p>
        </p:txBody>
      </p:sp>
      <p:sp>
        <p:nvSpPr>
          <p:cNvPr id="3" name="Title 2"/>
          <p:cNvSpPr>
            <a:spLocks noGrp="1"/>
          </p:cNvSpPr>
          <p:nvPr>
            <p:ph type="title"/>
          </p:nvPr>
        </p:nvSpPr>
        <p:spPr>
          <a:xfrm>
            <a:off x="457200" y="0"/>
            <a:ext cx="8229600" cy="1143000"/>
          </a:xfrm>
        </p:spPr>
        <p:txBody>
          <a:bodyPr/>
          <a:lstStyle/>
          <a:p>
            <a:r>
              <a:rPr lang="en-US" dirty="0" smtClean="0"/>
              <a:t>British continued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sz="3800" b="1" dirty="0"/>
              <a:t>The American Point of View</a:t>
            </a:r>
            <a:r>
              <a:rPr lang="en-US" sz="3800" b="1" dirty="0" smtClean="0"/>
              <a:t>: </a:t>
            </a:r>
            <a:r>
              <a:rPr lang="en-US" sz="3800" dirty="0" smtClean="0"/>
              <a:t>From </a:t>
            </a:r>
            <a:r>
              <a:rPr lang="en-US" sz="3800" dirty="0"/>
              <a:t>an anonymous source:</a:t>
            </a:r>
          </a:p>
          <a:p>
            <a:r>
              <a:rPr lang="en-US" dirty="0"/>
              <a:t>THE HORRID MASSACRE IN BOSTON, PERPETRATED IN THE EVENING OF THE FIFTH DAY OF MARCH, 1770, BY SOLDIERS OF THE TWENTY-NINTH REGIMENT WHICH WITH THE FOURTEENTH REGIMENT WERE THEN QUARTERED THERE; WITH SOME OBSERVATIONS ON THE STATE OF THINGS PRIOR TO THAT </a:t>
            </a:r>
            <a:r>
              <a:rPr lang="en-US" dirty="0" smtClean="0"/>
              <a:t>CATASTROPHE  </a:t>
            </a:r>
          </a:p>
          <a:p>
            <a:r>
              <a:rPr lang="en-US" dirty="0"/>
              <a:t>...Whether the boys mistook the sentry for one of the said party (a group of unruly soldiers who had been about the area earlier), and thence took occasion to differ with him, or whether he first affronted them, which is affirmed in several depositions,-however that may be, </a:t>
            </a:r>
            <a:r>
              <a:rPr lang="en-US" b="1" u="sng" dirty="0"/>
              <a:t>there was much foul language between them, and some of them, in consequence of his pushing at them with his bayonet, threw snowballs at him</a:t>
            </a:r>
            <a:r>
              <a:rPr lang="en-US" dirty="0"/>
              <a:t>, which occasioned him to knock hastily at the door of the Custom House. From hence two persons thereupon proceeded immediately to the main-guard, which was posted opposite to the State House, at a small distance, near the head of the said street. The officer on guard was Capt. Preston, who with seven or eight soldiers, with firearms and charged bayonets, issued from the guardhouse, and in great haste posted himself and his soldiers in front of the Custom House, near the corner aforesaid. In passing to this station </a:t>
            </a:r>
            <a:r>
              <a:rPr lang="en-US" b="1" u="sng" dirty="0"/>
              <a:t>the soldiers pushed several persons with their bayonets, driving through the people in so rough a manner that it appeared they intended to create a disturbance. </a:t>
            </a:r>
          </a:p>
          <a:p>
            <a:endParaRPr lang="en-US" dirty="0"/>
          </a:p>
        </p:txBody>
      </p:sp>
      <p:sp>
        <p:nvSpPr>
          <p:cNvPr id="2" name="Title 1"/>
          <p:cNvSpPr>
            <a:spLocks noGrp="1"/>
          </p:cNvSpPr>
          <p:nvPr>
            <p:ph type="title"/>
          </p:nvPr>
        </p:nvSpPr>
        <p:spPr/>
        <p:txBody>
          <a:bodyPr/>
          <a:lstStyle/>
          <a:p>
            <a:r>
              <a:rPr lang="en-US" dirty="0" smtClean="0"/>
              <a:t>American account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u="sng" dirty="0" smtClean="0"/>
              <a:t>This occasioned some snowballs to be thrown at them which seems to have been the only provocation that was given</a:t>
            </a:r>
            <a:r>
              <a:rPr lang="en-US" dirty="0" smtClean="0"/>
              <a:t>. Mr. Knox (between whom and Capt. Preston there was some conversation on the spot) declares, that while he was talking with Capt. Preston, the soldiers of his detachment had attacked the people with their bayonets and that there was not the least provocation given to Capt. Preston of his party; the backs of the people being toward them when the people were attacked. </a:t>
            </a:r>
          </a:p>
          <a:p>
            <a:r>
              <a:rPr lang="en-US" dirty="0" smtClean="0"/>
              <a:t>He also declares, that Capt. Preston seemed to be in great haste and much agitated, and that, according to his opinion, there were not then present in King street above seventy or eighty persons at the extent. The said party (British soldiers) was formed into a half circle; and within a short time after they had been posted at the Custom House, began to fire upon the people. </a:t>
            </a:r>
            <a:r>
              <a:rPr lang="en-US" b="1" u="sng" dirty="0" smtClean="0"/>
              <a:t>Captain Preston is said to have ordered them to fire, and to have repeated that order. One gun was fired first; then others in succession and with deliberation, till ten or a dozen guns were fired; or till that number of discharges were made from the guns that were fired. By which means eleven persons were killed and wounded, as above represented.</a:t>
            </a:r>
            <a:endParaRPr lang="en-US" b="1" u="sng" dirty="0"/>
          </a:p>
        </p:txBody>
      </p:sp>
      <p:sp>
        <p:nvSpPr>
          <p:cNvPr id="3" name="Title 2"/>
          <p:cNvSpPr>
            <a:spLocks noGrp="1"/>
          </p:cNvSpPr>
          <p:nvPr>
            <p:ph type="title"/>
          </p:nvPr>
        </p:nvSpPr>
        <p:spPr/>
        <p:txBody>
          <a:bodyPr/>
          <a:lstStyle/>
          <a:p>
            <a:r>
              <a:rPr lang="en-US" dirty="0" smtClean="0"/>
              <a:t>American continued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sz="4000"/>
              <a:t>Paul Revere's engraving of the Boston Massacre </a:t>
            </a:r>
          </a:p>
        </p:txBody>
      </p:sp>
      <p:pic>
        <p:nvPicPr>
          <p:cNvPr id="36869" name="Picture 5"/>
          <p:cNvPicPr>
            <a:picLocks noGrp="1" noChangeAspect="1" noChangeArrowheads="1"/>
          </p:cNvPicPr>
          <p:nvPr>
            <p:ph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204216"/>
            <a:ext cx="4038922" cy="636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5166"/>
            <a:ext cx="47625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3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523875"/>
            <a:ext cx="352425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713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8100"/>
            <a:ext cx="8229600" cy="1143000"/>
          </a:xfrm>
        </p:spPr>
        <p:txBody>
          <a:bodyPr/>
          <a:lstStyle/>
          <a:p>
            <a:r>
              <a:rPr lang="en-US" dirty="0" smtClean="0"/>
              <a:t>Differing Perspectives</a:t>
            </a:r>
            <a:endParaRPr lang="en-US" dirty="0"/>
          </a:p>
        </p:txBody>
      </p:sp>
      <p:sp>
        <p:nvSpPr>
          <p:cNvPr id="3" name="Content Placeholder 2"/>
          <p:cNvSpPr>
            <a:spLocks noGrp="1"/>
          </p:cNvSpPr>
          <p:nvPr>
            <p:ph idx="1"/>
          </p:nvPr>
        </p:nvSpPr>
        <p:spPr>
          <a:xfrm>
            <a:off x="457200" y="1219200"/>
            <a:ext cx="8229600" cy="4495800"/>
          </a:xfrm>
        </p:spPr>
        <p:txBody>
          <a:bodyPr/>
          <a:lstStyle/>
          <a:p>
            <a:r>
              <a:rPr lang="en-US" dirty="0" smtClean="0"/>
              <a:t>British called the Boston Massacre “The Incident on King Street”</a:t>
            </a:r>
          </a:p>
          <a:p>
            <a:r>
              <a:rPr lang="en-US" dirty="0" smtClean="0"/>
              <a:t>Why does Paul Revere choose to portray the Boston Massacre in this way?</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3581400"/>
            <a:ext cx="5437934"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92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1143000"/>
          </a:xfrm>
        </p:spPr>
        <p:txBody>
          <a:bodyPr/>
          <a:lstStyle/>
          <a:p>
            <a:r>
              <a:rPr lang="en-US" dirty="0" smtClean="0"/>
              <a:t>Do events like the Boston Massacre still happen today?</a:t>
            </a:r>
            <a:endParaRPr lang="en-US" dirty="0"/>
          </a:p>
        </p:txBody>
      </p:sp>
      <p:sp>
        <p:nvSpPr>
          <p:cNvPr id="3" name="Content Placeholder 2"/>
          <p:cNvSpPr>
            <a:spLocks noGrp="1"/>
          </p:cNvSpPr>
          <p:nvPr>
            <p:ph idx="1"/>
          </p:nvPr>
        </p:nvSpPr>
        <p:spPr>
          <a:xfrm>
            <a:off x="457200" y="4267200"/>
            <a:ext cx="8229600" cy="4495800"/>
          </a:xfrm>
        </p:spPr>
        <p:txBody>
          <a:bodyPr/>
          <a:lstStyle/>
          <a:p>
            <a:pPr marL="0" indent="0">
              <a:buNone/>
            </a:pPr>
            <a:endParaRPr lang="en-US" dirty="0"/>
          </a:p>
        </p:txBody>
      </p:sp>
    </p:spTree>
    <p:extLst>
      <p:ext uri="{BB962C8B-B14F-4D97-AF65-F5344CB8AC3E}">
        <p14:creationId xmlns:p14="http://schemas.microsoft.com/office/powerpoint/2010/main" val="317124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t>Kent State Lead Up</a:t>
            </a:r>
          </a:p>
        </p:txBody>
      </p:sp>
      <p:sp>
        <p:nvSpPr>
          <p:cNvPr id="29701" name="Rectangle 5"/>
          <p:cNvSpPr>
            <a:spLocks noGrp="1" noChangeArrowheads="1"/>
          </p:cNvSpPr>
          <p:nvPr>
            <p:ph sz="half" idx="1"/>
          </p:nvPr>
        </p:nvSpPr>
        <p:spPr/>
        <p:txBody>
          <a:bodyPr/>
          <a:lstStyle/>
          <a:p>
            <a:endParaRPr lang="en-US" sz="1900" dirty="0"/>
          </a:p>
        </p:txBody>
      </p:sp>
      <p:pic>
        <p:nvPicPr>
          <p:cNvPr id="29702" name="Picture 6"/>
          <p:cNvPicPr>
            <a:picLocks noGrp="1" noChangeAspect="1" noChangeArrowheads="1"/>
          </p:cNvPicPr>
          <p:nvPr>
            <p:ph sz="half" idx="2"/>
          </p:nvPr>
        </p:nvPicPr>
        <p:blipFill>
          <a:blip r:embed="rId2" cstate="print"/>
          <a:srcRect/>
          <a:stretch>
            <a:fillRect/>
          </a:stretch>
        </p:blipFill>
        <p:spPr>
          <a:xfrm>
            <a:off x="2057400" y="1344284"/>
            <a:ext cx="4800600" cy="534406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dirty="0"/>
          </a:p>
        </p:txBody>
      </p:sp>
      <p:sp>
        <p:nvSpPr>
          <p:cNvPr id="14339" name="Rectangle 3"/>
          <p:cNvSpPr>
            <a:spLocks noGrp="1" noChangeArrowheads="1"/>
          </p:cNvSpPr>
          <p:nvPr>
            <p:ph type="body" idx="1"/>
          </p:nvPr>
        </p:nvSpPr>
        <p:spPr/>
        <p:txBody>
          <a:bodyPr/>
          <a:lstStyle/>
          <a:p>
            <a:pPr>
              <a:buNone/>
            </a:pPr>
            <a:r>
              <a:rPr lang="en-US" sz="4800" dirty="0" smtClean="0"/>
              <a:t>Massacre:</a:t>
            </a:r>
          </a:p>
          <a:p>
            <a:r>
              <a:rPr lang="en-US" dirty="0" smtClean="0">
                <a:effectLst/>
              </a:rPr>
              <a:t>an </a:t>
            </a:r>
            <a:r>
              <a:rPr lang="en-US" dirty="0">
                <a:effectLst/>
              </a:rPr>
              <a:t>indiscriminate and brutal slaughter of </a:t>
            </a:r>
            <a:r>
              <a:rPr lang="en-US" dirty="0" smtClean="0">
                <a:effectLst/>
              </a:rPr>
              <a:t>people</a:t>
            </a:r>
          </a:p>
          <a:p>
            <a:r>
              <a:rPr lang="en-US" dirty="0" smtClean="0">
                <a:effectLst/>
              </a:rPr>
              <a:t>To deliberately </a:t>
            </a:r>
            <a:r>
              <a:rPr lang="en-US" dirty="0">
                <a:effectLst/>
              </a:rPr>
              <a:t>and violently kill </a:t>
            </a:r>
            <a:r>
              <a:rPr lang="en-US" dirty="0" smtClean="0">
                <a:effectLst/>
              </a:rPr>
              <a:t>a </a:t>
            </a:r>
            <a:r>
              <a:rPr lang="en-US" dirty="0">
                <a:effectLst/>
              </a:rPr>
              <a:t>large number of </a:t>
            </a:r>
            <a:r>
              <a:rPr lang="en-US" dirty="0" smtClean="0">
                <a:effectLst/>
              </a:rPr>
              <a:t>people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6096000" y="838200"/>
            <a:ext cx="2514600" cy="1143000"/>
          </a:xfrm>
        </p:spPr>
        <p:txBody>
          <a:bodyPr/>
          <a:lstStyle/>
          <a:p>
            <a:r>
              <a:rPr lang="en-US" dirty="0"/>
              <a:t>Kent State Massacre</a:t>
            </a:r>
          </a:p>
        </p:txBody>
      </p:sp>
      <p:pic>
        <p:nvPicPr>
          <p:cNvPr id="31749" name="Picture 5"/>
          <p:cNvPicPr>
            <a:picLocks noGrp="1" noChangeAspect="1" noChangeArrowheads="1"/>
          </p:cNvPicPr>
          <p:nvPr>
            <p:ph sz="half" idx="1"/>
          </p:nvPr>
        </p:nvPicPr>
        <p:blipFill>
          <a:blip r:embed="rId2" cstate="print"/>
          <a:srcRect/>
          <a:stretch>
            <a:fillRect/>
          </a:stretch>
        </p:blipFill>
        <p:spPr>
          <a:xfrm>
            <a:off x="304800" y="609600"/>
            <a:ext cx="5638800" cy="5598543"/>
          </a:xfrm>
        </p:spPr>
      </p:pic>
      <p:sp>
        <p:nvSpPr>
          <p:cNvPr id="31750" name="Rectangle 6"/>
          <p:cNvSpPr>
            <a:spLocks noGrp="1" noChangeArrowheads="1"/>
          </p:cNvSpPr>
          <p:nvPr>
            <p:ph sz="half" idx="2"/>
          </p:nvPr>
        </p:nvSpPr>
        <p:spPr/>
        <p:txBody>
          <a:bodyPr/>
          <a:lstStyle/>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Ohio</a:t>
            </a:r>
            <a:endParaRPr lang="en-US" dirty="0"/>
          </a:p>
        </p:txBody>
      </p:sp>
      <p:sp>
        <p:nvSpPr>
          <p:cNvPr id="3" name="Content Placeholder 2"/>
          <p:cNvSpPr>
            <a:spLocks noGrp="1"/>
          </p:cNvSpPr>
          <p:nvPr>
            <p:ph idx="1"/>
          </p:nvPr>
        </p:nvSpPr>
        <p:spPr/>
        <p:txBody>
          <a:bodyPr numCol="2"/>
          <a:lstStyle/>
          <a:p>
            <a:pPr marL="0" indent="0">
              <a:buNone/>
            </a:pPr>
            <a:r>
              <a:rPr lang="en-US" sz="2200" dirty="0" smtClean="0">
                <a:effectLst/>
              </a:rPr>
              <a:t>Tin </a:t>
            </a:r>
            <a:r>
              <a:rPr lang="en-US" sz="2200" dirty="0">
                <a:effectLst/>
              </a:rPr>
              <a:t>soldiers and Nixon coming,</a:t>
            </a:r>
            <a:br>
              <a:rPr lang="en-US" sz="2200" dirty="0">
                <a:effectLst/>
              </a:rPr>
            </a:br>
            <a:r>
              <a:rPr lang="en-US" sz="2200" dirty="0">
                <a:effectLst/>
              </a:rPr>
              <a:t>We're finally on our own.</a:t>
            </a:r>
            <a:br>
              <a:rPr lang="en-US" sz="2200" dirty="0">
                <a:effectLst/>
              </a:rPr>
            </a:br>
            <a:r>
              <a:rPr lang="en-US" sz="2200" dirty="0">
                <a:effectLst/>
              </a:rPr>
              <a:t>This summer I hear the drumming,</a:t>
            </a:r>
            <a:br>
              <a:rPr lang="en-US" sz="2200" dirty="0">
                <a:effectLst/>
              </a:rPr>
            </a:br>
            <a:r>
              <a:rPr lang="en-US" sz="2200" dirty="0">
                <a:effectLst/>
              </a:rPr>
              <a:t>Four dead in Ohio.</a:t>
            </a:r>
            <a:br>
              <a:rPr lang="en-US" sz="2200" dirty="0">
                <a:effectLst/>
              </a:rPr>
            </a:br>
            <a:r>
              <a:rPr lang="en-US" sz="2200" dirty="0">
                <a:effectLst/>
              </a:rPr>
              <a:t/>
            </a:r>
            <a:br>
              <a:rPr lang="en-US" sz="2200" dirty="0">
                <a:effectLst/>
              </a:rPr>
            </a:br>
            <a:r>
              <a:rPr lang="en-US" sz="2200" dirty="0" err="1">
                <a:effectLst/>
              </a:rPr>
              <a:t>Gotta</a:t>
            </a:r>
            <a:r>
              <a:rPr lang="en-US" sz="2200" dirty="0">
                <a:effectLst/>
              </a:rPr>
              <a:t> get down to it</a:t>
            </a:r>
            <a:br>
              <a:rPr lang="en-US" sz="2200" dirty="0">
                <a:effectLst/>
              </a:rPr>
            </a:br>
            <a:r>
              <a:rPr lang="en-US" sz="2200" dirty="0">
                <a:effectLst/>
              </a:rPr>
              <a:t>Soldiers are cutting us down</a:t>
            </a:r>
            <a:br>
              <a:rPr lang="en-US" sz="2200" dirty="0">
                <a:effectLst/>
              </a:rPr>
            </a:br>
            <a:r>
              <a:rPr lang="en-US" sz="2200" dirty="0">
                <a:effectLst/>
              </a:rPr>
              <a:t>Should have been done long ago.</a:t>
            </a:r>
            <a:br>
              <a:rPr lang="en-US" sz="2200" dirty="0">
                <a:effectLst/>
              </a:rPr>
            </a:br>
            <a:r>
              <a:rPr lang="en-US" sz="2200" dirty="0">
                <a:effectLst/>
              </a:rPr>
              <a:t>What if you knew her</a:t>
            </a:r>
            <a:br>
              <a:rPr lang="en-US" sz="2200" dirty="0">
                <a:effectLst/>
              </a:rPr>
            </a:br>
            <a:r>
              <a:rPr lang="en-US" sz="2200" dirty="0">
                <a:effectLst/>
              </a:rPr>
              <a:t>And found her dead on the ground</a:t>
            </a:r>
            <a:br>
              <a:rPr lang="en-US" sz="2200" dirty="0">
                <a:effectLst/>
              </a:rPr>
            </a:br>
            <a:r>
              <a:rPr lang="en-US" sz="2200" dirty="0">
                <a:effectLst/>
              </a:rPr>
              <a:t>How can you run when you know?</a:t>
            </a:r>
            <a:br>
              <a:rPr lang="en-US" sz="2200" dirty="0">
                <a:effectLst/>
              </a:rPr>
            </a:br>
            <a:r>
              <a:rPr lang="en-US" sz="2200" dirty="0">
                <a:effectLst/>
              </a:rPr>
              <a:t/>
            </a:r>
            <a:br>
              <a:rPr lang="en-US" sz="2200" dirty="0">
                <a:effectLst/>
              </a:rPr>
            </a:br>
            <a:endParaRPr lang="en-US" sz="2200" dirty="0" smtClean="0">
              <a:effectLst/>
            </a:endParaRPr>
          </a:p>
          <a:p>
            <a:pPr marL="0" indent="0">
              <a:buNone/>
            </a:pPr>
            <a:r>
              <a:rPr lang="en-US" sz="2200" dirty="0" err="1" smtClean="0">
                <a:effectLst/>
              </a:rPr>
              <a:t>Gotta</a:t>
            </a:r>
            <a:r>
              <a:rPr lang="en-US" sz="2200" dirty="0" smtClean="0">
                <a:effectLst/>
              </a:rPr>
              <a:t> </a:t>
            </a:r>
            <a:r>
              <a:rPr lang="en-US" sz="2200" dirty="0">
                <a:effectLst/>
              </a:rPr>
              <a:t>get down to it</a:t>
            </a:r>
            <a:br>
              <a:rPr lang="en-US" sz="2200" dirty="0">
                <a:effectLst/>
              </a:rPr>
            </a:br>
            <a:r>
              <a:rPr lang="en-US" sz="2200" dirty="0">
                <a:effectLst/>
              </a:rPr>
              <a:t>Soldiers are cutting us down</a:t>
            </a:r>
            <a:br>
              <a:rPr lang="en-US" sz="2200" dirty="0">
                <a:effectLst/>
              </a:rPr>
            </a:br>
            <a:r>
              <a:rPr lang="en-US" sz="2200" dirty="0">
                <a:effectLst/>
              </a:rPr>
              <a:t>Should have been done long ago.</a:t>
            </a:r>
            <a:br>
              <a:rPr lang="en-US" sz="2200" dirty="0">
                <a:effectLst/>
              </a:rPr>
            </a:br>
            <a:r>
              <a:rPr lang="en-US" sz="2200" dirty="0">
                <a:effectLst/>
              </a:rPr>
              <a:t>What if you knew her</a:t>
            </a:r>
            <a:br>
              <a:rPr lang="en-US" sz="2200" dirty="0">
                <a:effectLst/>
              </a:rPr>
            </a:br>
            <a:r>
              <a:rPr lang="en-US" sz="2200" dirty="0">
                <a:effectLst/>
              </a:rPr>
              <a:t>And found her dead on the ground</a:t>
            </a:r>
            <a:br>
              <a:rPr lang="en-US" sz="2200" dirty="0">
                <a:effectLst/>
              </a:rPr>
            </a:br>
            <a:r>
              <a:rPr lang="en-US" sz="2200" dirty="0">
                <a:effectLst/>
              </a:rPr>
              <a:t>How can you run when you know?</a:t>
            </a:r>
            <a:br>
              <a:rPr lang="en-US" sz="2200" dirty="0">
                <a:effectLst/>
              </a:rPr>
            </a:br>
            <a:r>
              <a:rPr lang="en-US" sz="2200" dirty="0">
                <a:effectLst/>
              </a:rPr>
              <a:t/>
            </a:r>
            <a:br>
              <a:rPr lang="en-US" sz="2200" dirty="0">
                <a:effectLst/>
              </a:rPr>
            </a:br>
            <a:r>
              <a:rPr lang="en-US" sz="2200" dirty="0">
                <a:effectLst/>
              </a:rPr>
              <a:t>Tin soldiers and Nixon coming,</a:t>
            </a:r>
            <a:br>
              <a:rPr lang="en-US" sz="2200" dirty="0">
                <a:effectLst/>
              </a:rPr>
            </a:br>
            <a:r>
              <a:rPr lang="en-US" sz="2200" dirty="0">
                <a:effectLst/>
              </a:rPr>
              <a:t>We're finally on our own.</a:t>
            </a:r>
            <a:br>
              <a:rPr lang="en-US" sz="2200" dirty="0">
                <a:effectLst/>
              </a:rPr>
            </a:br>
            <a:r>
              <a:rPr lang="en-US" sz="2200" dirty="0">
                <a:effectLst/>
              </a:rPr>
              <a:t>This summer I hear the drumming,</a:t>
            </a:r>
            <a:br>
              <a:rPr lang="en-US" sz="2200" dirty="0">
                <a:effectLst/>
              </a:rPr>
            </a:br>
            <a:r>
              <a:rPr lang="en-US" sz="2200" dirty="0">
                <a:effectLst/>
              </a:rPr>
              <a:t>Four dead in Ohio.</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The Song </a:t>
            </a:r>
            <a:r>
              <a:rPr lang="en-US" i="1"/>
              <a:t>Ohio</a:t>
            </a:r>
            <a:endParaRPr lang="en-US"/>
          </a:p>
        </p:txBody>
      </p:sp>
      <p:sp>
        <p:nvSpPr>
          <p:cNvPr id="33795" name="Rectangle 3"/>
          <p:cNvSpPr>
            <a:spLocks noGrp="1" noChangeArrowheads="1"/>
          </p:cNvSpPr>
          <p:nvPr>
            <p:ph type="body" idx="1"/>
          </p:nvPr>
        </p:nvSpPr>
        <p:spPr/>
        <p:txBody>
          <a:bodyPr/>
          <a:lstStyle/>
          <a:p>
            <a:r>
              <a:rPr lang="en-US" dirty="0" smtClean="0"/>
              <a:t>Who </a:t>
            </a:r>
            <a:r>
              <a:rPr lang="en-US" dirty="0"/>
              <a:t>was at fault? </a:t>
            </a:r>
          </a:p>
          <a:p>
            <a:r>
              <a:rPr lang="en-US" dirty="0"/>
              <a:t>Who was the victim? </a:t>
            </a:r>
          </a:p>
          <a:p>
            <a:r>
              <a:rPr lang="en-US" dirty="0"/>
              <a:t>Does the song identify one group as the victims? </a:t>
            </a:r>
          </a:p>
          <a:p>
            <a:r>
              <a:rPr lang="en-US" dirty="0"/>
              <a:t>Why would the authors portray it this way? </a:t>
            </a:r>
          </a:p>
        </p:txBody>
      </p:sp>
      <p:sp>
        <p:nvSpPr>
          <p:cNvPr id="4" name="TextBox 3"/>
          <p:cNvSpPr txBox="1"/>
          <p:nvPr/>
        </p:nvSpPr>
        <p:spPr>
          <a:xfrm>
            <a:off x="381000" y="5105400"/>
            <a:ext cx="8382000" cy="1384995"/>
          </a:xfrm>
          <a:prstGeom prst="rect">
            <a:avLst/>
          </a:prstGeom>
          <a:noFill/>
        </p:spPr>
        <p:txBody>
          <a:bodyPr wrap="square" rtlCol="0">
            <a:spAutoFit/>
          </a:bodyPr>
          <a:lstStyle/>
          <a:p>
            <a:r>
              <a:rPr lang="en-US" sz="2800" b="1" dirty="0" smtClean="0"/>
              <a:t>Propaganda – stories and images designed to support a particular point of view (gives only one side to the story)</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hlinkClick r:id="rId3"/>
          </p:cNvPr>
          <p:cNvPicPr>
            <a:picLocks noGrp="1" noChangeAspect="1" noChangeArrowheads="1"/>
          </p:cNvPicPr>
          <p:nvPr>
            <p:ph/>
          </p:nvPr>
        </p:nvPicPr>
        <p:blipFill>
          <a:blip r:embed="rId4" cstate="print"/>
          <a:srcRect/>
          <a:stretch>
            <a:fillRect/>
          </a:stretch>
        </p:blipFill>
        <p:spPr>
          <a:xfrm>
            <a:off x="457200" y="274638"/>
            <a:ext cx="8229600" cy="62023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How were the two events similar?</a:t>
            </a:r>
          </a:p>
        </p:txBody>
      </p:sp>
      <p:sp>
        <p:nvSpPr>
          <p:cNvPr id="39939" name="Rectangle 3"/>
          <p:cNvSpPr>
            <a:spLocks noGrp="1" noChangeArrowheads="1"/>
          </p:cNvSpPr>
          <p:nvPr>
            <p:ph type="body" idx="1"/>
          </p:nvPr>
        </p:nvSpPr>
        <p:spPr/>
        <p:txBody>
          <a:bodyPr/>
          <a:lstStyle/>
          <a:p>
            <a:r>
              <a:rPr lang="en-US" dirty="0"/>
              <a:t>Involved soldiers shooting at civilians. </a:t>
            </a:r>
          </a:p>
          <a:p>
            <a:r>
              <a:rPr lang="en-US" dirty="0"/>
              <a:t>In each, a few people died but the event was called a massacre. </a:t>
            </a:r>
          </a:p>
          <a:p>
            <a:r>
              <a:rPr lang="en-US" dirty="0"/>
              <a:t>In both cases, the civilians were angry and protesting something.</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in)">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in)">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in)">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and Indian War</a:t>
            </a:r>
            <a:endParaRPr lang="en-US" dirty="0"/>
          </a:p>
        </p:txBody>
      </p:sp>
      <p:pic>
        <p:nvPicPr>
          <p:cNvPr id="4" name="Content Placeholder 3" descr="snake-flag.jpg"/>
          <p:cNvPicPr>
            <a:picLocks noGrp="1" noChangeAspect="1"/>
          </p:cNvPicPr>
          <p:nvPr>
            <p:ph idx="1"/>
          </p:nvPr>
        </p:nvPicPr>
        <p:blipFill>
          <a:blip r:embed="rId2" cstate="print"/>
          <a:stretch>
            <a:fillRect/>
          </a:stretch>
        </p:blipFill>
        <p:spPr>
          <a:xfrm>
            <a:off x="1044863" y="1828800"/>
            <a:ext cx="6803737" cy="477709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a:t>
            </a:r>
            <a:endParaRPr lang="en-US" dirty="0"/>
          </a:p>
        </p:txBody>
      </p:sp>
      <p:pic>
        <p:nvPicPr>
          <p:cNvPr id="4" name="Content Placeholder 3" descr="Unclesamwantyou.jpg"/>
          <p:cNvPicPr>
            <a:picLocks noGrp="1" noChangeAspect="1"/>
          </p:cNvPicPr>
          <p:nvPr>
            <p:ph idx="1"/>
          </p:nvPr>
        </p:nvPicPr>
        <p:blipFill>
          <a:blip r:embed="rId2" cstate="print"/>
          <a:stretch>
            <a:fillRect/>
          </a:stretch>
        </p:blipFill>
        <p:spPr>
          <a:xfrm>
            <a:off x="2667000" y="1447800"/>
            <a:ext cx="3733799" cy="502594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a:t>
            </a:r>
            <a:endParaRPr lang="en-US" dirty="0"/>
          </a:p>
        </p:txBody>
      </p:sp>
      <p:pic>
        <p:nvPicPr>
          <p:cNvPr id="4" name="Content Placeholder 3" descr="We_Can_Do_It%21.jpg"/>
          <p:cNvPicPr>
            <a:picLocks noGrp="1" noChangeAspect="1"/>
          </p:cNvPicPr>
          <p:nvPr>
            <p:ph idx="1"/>
          </p:nvPr>
        </p:nvPicPr>
        <p:blipFill>
          <a:blip r:embed="rId2" cstate="print"/>
          <a:stretch>
            <a:fillRect/>
          </a:stretch>
        </p:blipFill>
        <p:spPr>
          <a:xfrm>
            <a:off x="2819401" y="1600200"/>
            <a:ext cx="3490124" cy="451530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a:t>
            </a:r>
            <a:endParaRPr lang="en-US" dirty="0"/>
          </a:p>
        </p:txBody>
      </p:sp>
      <p:pic>
        <p:nvPicPr>
          <p:cNvPr id="4" name="Content Placeholder 3" descr="AntiJapanesePropagandaTakeDayOff.gif"/>
          <p:cNvPicPr>
            <a:picLocks noGrp="1" noChangeAspect="1"/>
          </p:cNvPicPr>
          <p:nvPr>
            <p:ph idx="1"/>
          </p:nvPr>
        </p:nvPicPr>
        <p:blipFill>
          <a:blip r:embed="rId2" cstate="print"/>
          <a:stretch>
            <a:fillRect/>
          </a:stretch>
        </p:blipFill>
        <p:spPr>
          <a:xfrm>
            <a:off x="2880241" y="1600200"/>
            <a:ext cx="3383517" cy="4495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a:t>
            </a:r>
            <a:endParaRPr lang="en-US" dirty="0"/>
          </a:p>
        </p:txBody>
      </p:sp>
      <p:pic>
        <p:nvPicPr>
          <p:cNvPr id="4" name="Content Placeholder 3" descr="sam_out.jpg"/>
          <p:cNvPicPr>
            <a:picLocks noGrp="1" noChangeAspect="1"/>
          </p:cNvPicPr>
          <p:nvPr>
            <p:ph idx="1"/>
          </p:nvPr>
        </p:nvPicPr>
        <p:blipFill>
          <a:blip r:embed="rId2" cstate="print"/>
          <a:stretch>
            <a:fillRect/>
          </a:stretch>
        </p:blipFill>
        <p:spPr>
          <a:xfrm>
            <a:off x="2984500" y="1727200"/>
            <a:ext cx="3175000" cy="4241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76200"/>
            <a:ext cx="8229600" cy="1143000"/>
          </a:xfrm>
        </p:spPr>
        <p:txBody>
          <a:bodyPr/>
          <a:lstStyle/>
          <a:p>
            <a:r>
              <a:rPr lang="en-US" dirty="0"/>
              <a:t>The Lead Up</a:t>
            </a:r>
          </a:p>
        </p:txBody>
      </p:sp>
      <p:sp>
        <p:nvSpPr>
          <p:cNvPr id="21509" name="Rectangle 5"/>
          <p:cNvSpPr>
            <a:spLocks noGrp="1" noChangeArrowheads="1"/>
          </p:cNvSpPr>
          <p:nvPr>
            <p:ph sz="half" idx="1"/>
          </p:nvPr>
        </p:nvSpPr>
        <p:spPr>
          <a:xfrm>
            <a:off x="304800" y="990600"/>
            <a:ext cx="4572000" cy="4495800"/>
          </a:xfrm>
        </p:spPr>
        <p:txBody>
          <a:bodyPr/>
          <a:lstStyle/>
          <a:p>
            <a:r>
              <a:rPr lang="en-US" sz="2400" dirty="0" err="1"/>
              <a:t>Parliamnet</a:t>
            </a:r>
            <a:r>
              <a:rPr lang="en-US" sz="2400" dirty="0"/>
              <a:t> passed the </a:t>
            </a:r>
            <a:r>
              <a:rPr lang="en-US" sz="2400" b="1" u="sng" dirty="0"/>
              <a:t>Townshend Acts</a:t>
            </a:r>
            <a:r>
              <a:rPr lang="en-US" sz="2400" dirty="0"/>
              <a:t>, which </a:t>
            </a:r>
            <a:r>
              <a:rPr lang="en-US" sz="2400" b="1" dirty="0"/>
              <a:t>placed duties on imported glass, lead, paint, paper, and tea</a:t>
            </a:r>
            <a:r>
              <a:rPr lang="en-US" sz="2400" dirty="0" smtClean="0"/>
              <a:t>.</a:t>
            </a:r>
          </a:p>
          <a:p>
            <a:pPr lvl="1"/>
            <a:r>
              <a:rPr lang="en-US" sz="2000" dirty="0" smtClean="0"/>
              <a:t>Used to pay debt AND salary of colonial governors to keep them loyal to the crown</a:t>
            </a:r>
            <a:endParaRPr lang="en-US" sz="2000" dirty="0"/>
          </a:p>
          <a:p>
            <a:r>
              <a:rPr lang="en-US" sz="2400" dirty="0"/>
              <a:t>To enforce the Townshend Acts, Britain used </a:t>
            </a:r>
            <a:r>
              <a:rPr lang="en-US" sz="2400" b="1" u="sng" dirty="0"/>
              <a:t>W</a:t>
            </a:r>
            <a:r>
              <a:rPr lang="en-US" sz="2400" b="1" u="sng" dirty="0" smtClean="0"/>
              <a:t>rits </a:t>
            </a:r>
            <a:r>
              <a:rPr lang="en-US" sz="2400" b="1" u="sng" dirty="0"/>
              <a:t>of </a:t>
            </a:r>
            <a:r>
              <a:rPr lang="en-US" sz="2400" b="1" u="sng" dirty="0" err="1"/>
              <a:t>A</a:t>
            </a:r>
            <a:r>
              <a:rPr lang="en-US" sz="2400" b="1" u="sng" dirty="0" err="1" smtClean="0"/>
              <a:t>ssitance</a:t>
            </a:r>
            <a:r>
              <a:rPr lang="en-US" sz="2400" b="1" u="sng" dirty="0"/>
              <a:t>.</a:t>
            </a:r>
            <a:endParaRPr lang="en-US" sz="2400" dirty="0"/>
          </a:p>
          <a:p>
            <a:pPr lvl="1"/>
            <a:r>
              <a:rPr lang="en-US" b="1" dirty="0"/>
              <a:t>Allowed tax collectors to search for smuggled goods.</a:t>
            </a:r>
          </a:p>
        </p:txBody>
      </p:sp>
      <p:pic>
        <p:nvPicPr>
          <p:cNvPr id="21510" name="Picture 6"/>
          <p:cNvPicPr>
            <a:picLocks noGrp="1" noChangeAspect="1" noChangeArrowheads="1"/>
          </p:cNvPicPr>
          <p:nvPr>
            <p:ph sz="half" idx="2"/>
          </p:nvPr>
        </p:nvPicPr>
        <p:blipFill>
          <a:blip r:embed="rId3" cstate="print"/>
          <a:srcRect/>
          <a:stretch>
            <a:fillRect/>
          </a:stretch>
        </p:blipFill>
        <p:spPr>
          <a:xfrm>
            <a:off x="4953000" y="1600200"/>
            <a:ext cx="4038600"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a:t>
            </a:r>
            <a:endParaRPr lang="en-US" dirty="0"/>
          </a:p>
        </p:txBody>
      </p:sp>
      <p:pic>
        <p:nvPicPr>
          <p:cNvPr id="4" name="Content Placeholder 3" descr="osama.jpg"/>
          <p:cNvPicPr>
            <a:picLocks noGrp="1" noChangeAspect="1"/>
          </p:cNvPicPr>
          <p:nvPr>
            <p:ph idx="1"/>
          </p:nvPr>
        </p:nvPicPr>
        <p:blipFill>
          <a:blip r:embed="rId2" cstate="print"/>
          <a:stretch>
            <a:fillRect/>
          </a:stretch>
        </p:blipFill>
        <p:spPr>
          <a:xfrm>
            <a:off x="2735453" y="1600200"/>
            <a:ext cx="3673094" cy="4495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fault?</a:t>
            </a:r>
            <a:endParaRPr lang="en-US" dirty="0"/>
          </a:p>
        </p:txBody>
      </p:sp>
      <p:sp>
        <p:nvSpPr>
          <p:cNvPr id="3" name="Content Placeholder 2"/>
          <p:cNvSpPr>
            <a:spLocks noGrp="1"/>
          </p:cNvSpPr>
          <p:nvPr>
            <p:ph idx="1"/>
          </p:nvPr>
        </p:nvSpPr>
        <p:spPr/>
        <p:txBody>
          <a:bodyPr/>
          <a:lstStyle/>
          <a:p>
            <a:r>
              <a:rPr lang="en-US" dirty="0" smtClean="0"/>
              <a:t>Exit Slip</a:t>
            </a:r>
          </a:p>
          <a:p>
            <a:pPr lvl="1"/>
            <a:r>
              <a:rPr lang="en-US" dirty="0" smtClean="0"/>
              <a:t>Two sentences explaining who you believe is responsible for the Boston Massacre and </a:t>
            </a:r>
            <a:r>
              <a:rPr lang="en-US" smtClean="0"/>
              <a:t>why.</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a:t>Boston Massacre</a:t>
            </a:r>
          </a:p>
        </p:txBody>
      </p:sp>
      <p:pic>
        <p:nvPicPr>
          <p:cNvPr id="23557" name="Picture 5"/>
          <p:cNvPicPr>
            <a:picLocks noGrp="1" noChangeAspect="1" noChangeArrowheads="1"/>
          </p:cNvPicPr>
          <p:nvPr>
            <p:ph sz="half" idx="1"/>
          </p:nvPr>
        </p:nvPicPr>
        <p:blipFill>
          <a:blip r:embed="rId2" cstate="print"/>
          <a:srcRect/>
          <a:stretch>
            <a:fillRect/>
          </a:stretch>
        </p:blipFill>
        <p:spPr>
          <a:xfrm>
            <a:off x="152400" y="1371600"/>
            <a:ext cx="4038600" cy="4495800"/>
          </a:xfrm>
        </p:spPr>
      </p:pic>
      <p:sp>
        <p:nvSpPr>
          <p:cNvPr id="23558" name="Rectangle 6"/>
          <p:cNvSpPr>
            <a:spLocks noGrp="1" noChangeArrowheads="1"/>
          </p:cNvSpPr>
          <p:nvPr>
            <p:ph sz="half" idx="2"/>
          </p:nvPr>
        </p:nvSpPr>
        <p:spPr>
          <a:xfrm>
            <a:off x="4267200" y="1295400"/>
            <a:ext cx="4038600" cy="4495800"/>
          </a:xfrm>
        </p:spPr>
        <p:txBody>
          <a:bodyPr/>
          <a:lstStyle/>
          <a:p>
            <a:r>
              <a:rPr lang="en-US" sz="2300" dirty="0"/>
              <a:t>Tax collectors in Massachusetts seized the ship </a:t>
            </a:r>
            <a:r>
              <a:rPr lang="en-US" sz="2300" b="1" i="1" dirty="0"/>
              <a:t>Liberty</a:t>
            </a:r>
            <a:r>
              <a:rPr lang="en-US" sz="2300" b="1" dirty="0"/>
              <a:t> </a:t>
            </a:r>
            <a:r>
              <a:rPr lang="en-US" sz="2300" b="1" dirty="0" smtClean="0"/>
              <a:t> </a:t>
            </a:r>
            <a:r>
              <a:rPr lang="en-US" sz="2300" dirty="0" smtClean="0"/>
              <a:t>on </a:t>
            </a:r>
            <a:r>
              <a:rPr lang="en-US" sz="2300" dirty="0"/>
              <a:t>suspicion of smuggling</a:t>
            </a:r>
          </a:p>
          <a:p>
            <a:pPr lvl="1"/>
            <a:r>
              <a:rPr lang="en-US" sz="2000" dirty="0"/>
              <a:t>Colonists rebel and </a:t>
            </a:r>
            <a:r>
              <a:rPr lang="en-US" sz="2000" dirty="0" smtClean="0"/>
              <a:t>British troops were sent into Boston.</a:t>
            </a:r>
          </a:p>
          <a:p>
            <a:r>
              <a:rPr lang="en-US" dirty="0" smtClean="0"/>
              <a:t>Many Bostonians believed that the British government had sent the troops to silence its critics.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a:t>Boston Massacre</a:t>
            </a:r>
          </a:p>
        </p:txBody>
      </p:sp>
      <p:pic>
        <p:nvPicPr>
          <p:cNvPr id="23557" name="Picture 5"/>
          <p:cNvPicPr>
            <a:picLocks noGrp="1" noChangeAspect="1" noChangeArrowheads="1"/>
          </p:cNvPicPr>
          <p:nvPr>
            <p:ph sz="half" idx="1"/>
          </p:nvPr>
        </p:nvPicPr>
        <p:blipFill>
          <a:blip r:embed="rId2" cstate="print"/>
          <a:srcRect/>
          <a:stretch>
            <a:fillRect/>
          </a:stretch>
        </p:blipFill>
        <p:spPr>
          <a:xfrm>
            <a:off x="4724400" y="1676400"/>
            <a:ext cx="4038600" cy="4495800"/>
          </a:xfrm>
        </p:spPr>
      </p:pic>
      <p:sp>
        <p:nvSpPr>
          <p:cNvPr id="23558" name="Rectangle 6"/>
          <p:cNvSpPr>
            <a:spLocks noGrp="1" noChangeArrowheads="1"/>
          </p:cNvSpPr>
          <p:nvPr>
            <p:ph sz="half" idx="2"/>
          </p:nvPr>
        </p:nvSpPr>
        <p:spPr>
          <a:xfrm>
            <a:off x="533400" y="1676400"/>
            <a:ext cx="4038600" cy="4495800"/>
          </a:xfrm>
        </p:spPr>
        <p:txBody>
          <a:bodyPr/>
          <a:lstStyle/>
          <a:p>
            <a:endParaRPr lang="en-US" sz="2300" dirty="0" smtClean="0"/>
          </a:p>
          <a:p>
            <a:r>
              <a:rPr lang="en-US" sz="2300" dirty="0" smtClean="0"/>
              <a:t>Samuel </a:t>
            </a:r>
            <a:r>
              <a:rPr lang="en-US" sz="2300" dirty="0"/>
              <a:t>Adams declared, “I look upon [British soldiers] as foreign enemies.”</a:t>
            </a:r>
          </a:p>
          <a:p>
            <a:r>
              <a:rPr lang="en-US" sz="2300" dirty="0"/>
              <a:t>Both sides disliked each other</a:t>
            </a:r>
          </a:p>
          <a:p>
            <a:pPr lvl="1"/>
            <a:r>
              <a:rPr lang="en-US" sz="2000" dirty="0"/>
              <a:t>Name calling and fist fights were common.</a:t>
            </a:r>
          </a:p>
        </p:txBody>
      </p:sp>
    </p:spTree>
    <p:extLst>
      <p:ext uri="{BB962C8B-B14F-4D97-AF65-F5344CB8AC3E}">
        <p14:creationId xmlns:p14="http://schemas.microsoft.com/office/powerpoint/2010/main" val="1799161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dirty="0"/>
              <a:t>Boston Massacre</a:t>
            </a:r>
          </a:p>
        </p:txBody>
      </p:sp>
      <p:sp>
        <p:nvSpPr>
          <p:cNvPr id="25605" name="Rectangle 5"/>
          <p:cNvSpPr>
            <a:spLocks noGrp="1" noChangeArrowheads="1"/>
          </p:cNvSpPr>
          <p:nvPr>
            <p:ph sz="half" idx="1"/>
          </p:nvPr>
        </p:nvSpPr>
        <p:spPr>
          <a:xfrm>
            <a:off x="457200" y="1295400"/>
            <a:ext cx="4038600" cy="4495800"/>
          </a:xfrm>
        </p:spPr>
        <p:txBody>
          <a:bodyPr/>
          <a:lstStyle/>
          <a:p>
            <a:r>
              <a:rPr lang="en-US" sz="2400" dirty="0"/>
              <a:t>The tension exploded on March 5, 1770 when a lone British soldier standing guard got into a fight with a colonist.</a:t>
            </a:r>
          </a:p>
          <a:p>
            <a:r>
              <a:rPr lang="en-US" sz="2400" dirty="0"/>
              <a:t>A crowd of colonists gathered around </a:t>
            </a:r>
            <a:r>
              <a:rPr lang="en-US" sz="2400" dirty="0" smtClean="0"/>
              <a:t>the soldier, throwing snowballs and shouting insults</a:t>
            </a:r>
            <a:endParaRPr lang="en-US" sz="2400" dirty="0"/>
          </a:p>
          <a:p>
            <a:r>
              <a:rPr lang="en-US" sz="2400" dirty="0" smtClean="0"/>
              <a:t>A small group of British troops arrived</a:t>
            </a:r>
            <a:endParaRPr lang="en-US" sz="2400" dirty="0"/>
          </a:p>
        </p:txBody>
      </p:sp>
      <p:pic>
        <p:nvPicPr>
          <p:cNvPr id="25606" name="Picture 6">
            <a:hlinkClick r:id="rId3"/>
          </p:cNvPr>
          <p:cNvPicPr>
            <a:picLocks noGrp="1" noChangeAspect="1" noChangeArrowheads="1"/>
          </p:cNvPicPr>
          <p:nvPr>
            <p:ph sz="half" idx="2"/>
          </p:nvPr>
        </p:nvPicPr>
        <p:blipFill>
          <a:blip r:embed="rId4" cstate="print"/>
          <a:srcRect/>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dirty="0"/>
              <a:t>Boston Massacre</a:t>
            </a:r>
          </a:p>
        </p:txBody>
      </p:sp>
      <p:sp>
        <p:nvSpPr>
          <p:cNvPr id="25605" name="Rectangle 5"/>
          <p:cNvSpPr>
            <a:spLocks noGrp="1" noChangeArrowheads="1"/>
          </p:cNvSpPr>
          <p:nvPr>
            <p:ph sz="half" idx="1"/>
          </p:nvPr>
        </p:nvSpPr>
        <p:spPr>
          <a:xfrm>
            <a:off x="4724400" y="1447800"/>
            <a:ext cx="4038600" cy="4495800"/>
          </a:xfrm>
        </p:spPr>
        <p:txBody>
          <a:bodyPr/>
          <a:lstStyle/>
          <a:p>
            <a:r>
              <a:rPr lang="en-US" sz="2400" dirty="0"/>
              <a:t>The </a:t>
            </a:r>
            <a:r>
              <a:rPr lang="en-US" sz="2400" dirty="0" smtClean="0"/>
              <a:t>crowd grew louder and angrier by the moment</a:t>
            </a:r>
          </a:p>
          <a:p>
            <a:r>
              <a:rPr lang="en-US" sz="2400" dirty="0" smtClean="0"/>
              <a:t>Suddenly, the soldiers fired into the crowd killing five colonists</a:t>
            </a:r>
          </a:p>
          <a:p>
            <a:r>
              <a:rPr lang="en-US" sz="2400" dirty="0">
                <a:hlinkClick r:id="rId3"/>
              </a:rPr>
              <a:t>http://</a:t>
            </a:r>
            <a:r>
              <a:rPr lang="en-US" sz="2400" dirty="0" smtClean="0">
                <a:hlinkClick r:id="rId3"/>
              </a:rPr>
              <a:t>www.history.com/topics/american-revolution/boston-massacre/videos/boston-massacre</a:t>
            </a:r>
            <a:endParaRPr lang="en-US" sz="2400" dirty="0"/>
          </a:p>
          <a:p>
            <a:r>
              <a:rPr lang="en-US" sz="2400" dirty="0" smtClean="0"/>
              <a:t>Is this a massacre?</a:t>
            </a:r>
          </a:p>
          <a:p>
            <a:pPr marL="457200" lvl="1" indent="0">
              <a:buNone/>
            </a:pPr>
            <a:endParaRPr lang="en-US" sz="2000" dirty="0"/>
          </a:p>
        </p:txBody>
      </p:sp>
      <p:pic>
        <p:nvPicPr>
          <p:cNvPr id="25606" name="Picture 6">
            <a:hlinkClick r:id="rId4"/>
          </p:cNvPr>
          <p:cNvPicPr>
            <a:picLocks noGrp="1" noChangeAspect="1" noChangeArrowheads="1"/>
          </p:cNvPicPr>
          <p:nvPr>
            <p:ph sz="half" idx="2"/>
          </p:nvPr>
        </p:nvPicPr>
        <p:blipFill>
          <a:blip r:embed="rId5" cstate="print"/>
          <a:srcRect/>
          <a:stretch>
            <a:fillRect/>
          </a:stretch>
        </p:blipFill>
        <p:spPr>
          <a:xfrm>
            <a:off x="533400" y="1524000"/>
            <a:ext cx="4038600" cy="4495800"/>
          </a:xfrm>
        </p:spPr>
      </p:pic>
    </p:spTree>
    <p:extLst>
      <p:ext uri="{BB962C8B-B14F-4D97-AF65-F5344CB8AC3E}">
        <p14:creationId xmlns:p14="http://schemas.microsoft.com/office/powerpoint/2010/main" val="17147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Propaganda</a:t>
            </a:r>
            <a:endParaRPr lang="en-US" dirty="0"/>
          </a:p>
        </p:txBody>
      </p:sp>
      <p:sp>
        <p:nvSpPr>
          <p:cNvPr id="6" name="Content Placeholder 5"/>
          <p:cNvSpPr>
            <a:spLocks noGrp="1"/>
          </p:cNvSpPr>
          <p:nvPr>
            <p:ph idx="1"/>
          </p:nvPr>
        </p:nvSpPr>
        <p:spPr/>
        <p:txBody>
          <a:bodyPr/>
          <a:lstStyle/>
          <a:p>
            <a:r>
              <a:rPr lang="en-US" dirty="0" smtClean="0"/>
              <a:t>Samuel Adams and many others immediately began using the Boston Massacre as a form of </a:t>
            </a:r>
            <a:r>
              <a:rPr lang="en-US" b="1" u="sng" dirty="0" smtClean="0"/>
              <a:t>Propaganda</a:t>
            </a:r>
          </a:p>
          <a:p>
            <a:pPr lvl="1"/>
            <a:r>
              <a:rPr lang="en-US" b="1" dirty="0" smtClean="0"/>
              <a:t>Stories or images aimed at influencing the attitude of a community by presenting only one side of an argument</a:t>
            </a: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Propaganda</a:t>
            </a:r>
            <a:endParaRPr lang="en-US" dirty="0"/>
          </a:p>
        </p:txBody>
      </p:sp>
      <p:sp>
        <p:nvSpPr>
          <p:cNvPr id="40963" name="Rectangle 3"/>
          <p:cNvSpPr>
            <a:spLocks noGrp="1" noChangeArrowheads="1"/>
          </p:cNvSpPr>
          <p:nvPr>
            <p:ph type="body" idx="1"/>
          </p:nvPr>
        </p:nvSpPr>
        <p:spPr>
          <a:xfrm>
            <a:off x="381000" y="1290637"/>
            <a:ext cx="8229600" cy="4495800"/>
          </a:xfrm>
        </p:spPr>
        <p:txBody>
          <a:bodyPr/>
          <a:lstStyle/>
          <a:p>
            <a:pPr>
              <a:lnSpc>
                <a:spcPct val="90000"/>
              </a:lnSpc>
              <a:buFont typeface="Wingdings" pitchFamily="2" charset="2"/>
              <a:buNone/>
            </a:pPr>
            <a:r>
              <a:rPr lang="en-US" sz="2800" dirty="0"/>
              <a:t>	</a:t>
            </a:r>
            <a:r>
              <a:rPr lang="en-US" sz="2800" dirty="0" smtClean="0"/>
              <a:t>Can you think of things have we talked about throughout this unit already that could qualify as propaganda?</a:t>
            </a:r>
          </a:p>
          <a:p>
            <a:pPr>
              <a:lnSpc>
                <a:spcPct val="90000"/>
              </a:lnSpc>
            </a:pPr>
            <a:r>
              <a:rPr lang="en-US" sz="2800" dirty="0" smtClean="0"/>
              <a:t>“No taxation without representation”</a:t>
            </a:r>
          </a:p>
          <a:p>
            <a:pPr>
              <a:lnSpc>
                <a:spcPct val="90000"/>
              </a:lnSpc>
            </a:pPr>
            <a:r>
              <a:rPr lang="en-US" sz="2800" dirty="0" smtClean="0"/>
              <a:t>Stamp Act readings</a:t>
            </a:r>
          </a:p>
          <a:p>
            <a:pPr lvl="1">
              <a:lnSpc>
                <a:spcPct val="90000"/>
              </a:lnSpc>
            </a:pPr>
            <a:r>
              <a:rPr lang="en-US" sz="2400" dirty="0" smtClean="0"/>
              <a:t>“It is your duty to fight this tax. . . . [deliver] us from the enemies of truth and liberty” – Boston Gazette</a:t>
            </a:r>
          </a:p>
          <a:p>
            <a:pPr lvl="1">
              <a:lnSpc>
                <a:spcPct val="90000"/>
              </a:lnSpc>
            </a:pPr>
            <a:r>
              <a:rPr lang="en-US" sz="2400" dirty="0" smtClean="0"/>
              <a:t>“I am daily threatened by verbal messages and anonymous letters with a mob of several thousand people” –John Hughes</a:t>
            </a:r>
          </a:p>
          <a:p>
            <a:pPr>
              <a:lnSpc>
                <a:spcPct val="90000"/>
              </a:lnSpc>
            </a:pPr>
            <a:r>
              <a:rPr lang="en-US" dirty="0" smtClean="0"/>
              <a:t>Albany Plan of Union</a:t>
            </a:r>
          </a:p>
          <a:p>
            <a:pPr>
              <a:lnSpc>
                <a:spcPct val="90000"/>
              </a:lnSpc>
            </a:pP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910137"/>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6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Effect transition="in" filter="wipe(down)">
                                      <p:cBhvr>
                                        <p:cTn id="11" dur="500"/>
                                        <p:tgtEl>
                                          <p:spTgt spid="409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0963">
                                            <p:txEl>
                                              <p:pRg st="2" end="2"/>
                                            </p:txEl>
                                          </p:spTgt>
                                        </p:tgtEl>
                                        <p:attrNameLst>
                                          <p:attrName>style.visibility</p:attrName>
                                        </p:attrNameLst>
                                      </p:cBhvr>
                                      <p:to>
                                        <p:strVal val="visible"/>
                                      </p:to>
                                    </p:set>
                                    <p:animEffect transition="in" filter="wipe(down)">
                                      <p:cBhvr>
                                        <p:cTn id="16" dur="500"/>
                                        <p:tgtEl>
                                          <p:spTgt spid="4096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wipe(down)">
                                      <p:cBhvr>
                                        <p:cTn id="19" dur="500"/>
                                        <p:tgtEl>
                                          <p:spTgt spid="4096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Effect transition="in" filter="wipe(down)">
                                      <p:cBhvr>
                                        <p:cTn id="22" dur="500"/>
                                        <p:tgtEl>
                                          <p:spTgt spid="409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Effect transition="in" filter="wipe(down)">
                                      <p:cBhvr>
                                        <p:cTn id="27"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3617</TotalTime>
  <Words>1358</Words>
  <Application>Microsoft Office PowerPoint</Application>
  <PresentationFormat>On-screen Show (4:3)</PresentationFormat>
  <Paragraphs>89</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Slit</vt:lpstr>
      <vt:lpstr>Boston Massacre</vt:lpstr>
      <vt:lpstr>PowerPoint Presentation</vt:lpstr>
      <vt:lpstr>The Lead Up</vt:lpstr>
      <vt:lpstr>Boston Massacre</vt:lpstr>
      <vt:lpstr>Boston Massacre</vt:lpstr>
      <vt:lpstr>Boston Massacre</vt:lpstr>
      <vt:lpstr>Boston Massacre</vt:lpstr>
      <vt:lpstr>Propaganda</vt:lpstr>
      <vt:lpstr>Propaganda</vt:lpstr>
      <vt:lpstr>Boston Massacre-British account</vt:lpstr>
      <vt:lpstr>British continued</vt:lpstr>
      <vt:lpstr>American account</vt:lpstr>
      <vt:lpstr>American continued</vt:lpstr>
      <vt:lpstr>Paul Revere's engraving of the Boston Massacre </vt:lpstr>
      <vt:lpstr>PowerPoint Presentation</vt:lpstr>
      <vt:lpstr>PowerPoint Presentation</vt:lpstr>
      <vt:lpstr>Differing Perspectives</vt:lpstr>
      <vt:lpstr>Do events like the Boston Massacre still happen today?</vt:lpstr>
      <vt:lpstr>Kent State Lead Up</vt:lpstr>
      <vt:lpstr>Kent State Massacre</vt:lpstr>
      <vt:lpstr>Ohio</vt:lpstr>
      <vt:lpstr>The Song Ohio</vt:lpstr>
      <vt:lpstr>PowerPoint Presentation</vt:lpstr>
      <vt:lpstr>How were the two events similar?</vt:lpstr>
      <vt:lpstr>French and Indian War</vt:lpstr>
      <vt:lpstr>WWI</vt:lpstr>
      <vt:lpstr>WWII</vt:lpstr>
      <vt:lpstr>WWII</vt:lpstr>
      <vt:lpstr>Vietnam</vt:lpstr>
      <vt:lpstr>Iraq</vt:lpstr>
      <vt:lpstr>Who is at fault?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http://www.associatedcontent.com/article/421088/lesson_plan_comparing_the_boston_massacre_pg3.html?cat=9</dc:title>
  <dc:creator>Tyler</dc:creator>
  <cp:lastModifiedBy>Kristen Nelson</cp:lastModifiedBy>
  <cp:revision>116</cp:revision>
  <dcterms:created xsi:type="dcterms:W3CDTF">2010-11-09T02:44:19Z</dcterms:created>
  <dcterms:modified xsi:type="dcterms:W3CDTF">2014-11-13T22:29:19Z</dcterms:modified>
</cp:coreProperties>
</file>