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9" r:id="rId1"/>
  </p:sldMasterIdLst>
  <p:notesMasterIdLst>
    <p:notesMasterId r:id="rId11"/>
  </p:notesMasterIdLst>
  <p:sldIdLst>
    <p:sldId id="256" r:id="rId2"/>
    <p:sldId id="268" r:id="rId3"/>
    <p:sldId id="257" r:id="rId4"/>
    <p:sldId id="269" r:id="rId5"/>
    <p:sldId id="270" r:id="rId6"/>
    <p:sldId id="271" r:id="rId7"/>
    <p:sldId id="260" r:id="rId8"/>
    <p:sldId id="273" r:id="rId9"/>
    <p:sldId id="27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552" y="4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6FFDADBA-96A9-41DA-9870-FC4934547DFC}" type="datetimeFigureOut">
              <a:rPr lang="en-US" smtClean="0"/>
              <a:t>12/1/2014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E045D397-16F0-45FC-B29F-2DF0C7D829BA}" type="slidenum">
              <a:rPr lang="en-US" smtClean="0"/>
              <a:t>‹#›</a:t>
            </a:fld>
            <a:endParaRPr lang="en-US"/>
          </a:p>
        </p:txBody>
      </p:sp>
    </p:spTree>
    <p:extLst>
      <p:ext uri="{BB962C8B-B14F-4D97-AF65-F5344CB8AC3E}">
        <p14:creationId xmlns:p14="http://schemas.microsoft.com/office/powerpoint/2010/main" val="753344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45D397-16F0-45FC-B29F-2DF0C7D829BA}" type="slidenum">
              <a:rPr lang="en-US" smtClean="0"/>
              <a:t>5</a:t>
            </a:fld>
            <a:endParaRPr lang="en-US"/>
          </a:p>
        </p:txBody>
      </p:sp>
    </p:spTree>
    <p:extLst>
      <p:ext uri="{BB962C8B-B14F-4D97-AF65-F5344CB8AC3E}">
        <p14:creationId xmlns:p14="http://schemas.microsoft.com/office/powerpoint/2010/main" val="993730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Parthenon: Greek temple to the Athena,</a:t>
            </a:r>
            <a:r>
              <a:rPr lang="en-US" baseline="0" dirty="0" smtClean="0"/>
              <a:t> goddess of Athens; represented the glory of Athens</a:t>
            </a:r>
          </a:p>
          <a:p>
            <a:r>
              <a:rPr lang="en-US" baseline="0" dirty="0" smtClean="0"/>
              <a:t>Greek Philosophers: Plato, Socrates and Aristotle were all educated in Athens; considered the fathers of philosophy</a:t>
            </a:r>
          </a:p>
          <a:p>
            <a:r>
              <a:rPr lang="en-US" baseline="0" dirty="0" smtClean="0"/>
              <a:t>Art: Athens was the center of Greek art</a:t>
            </a:r>
          </a:p>
          <a:p>
            <a:r>
              <a:rPr lang="en-US" baseline="0" dirty="0" smtClean="0"/>
              <a:t>Sophocles: famous Greek playwright wrote tragedy (protagonist has conflict with superior force, protagonist brought to ruin because of the protagonists fatal flaw), Oedipus Rex is the most famous of his plays, Oedipus is told he will kill his father to marry his mother and he does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045D397-16F0-45FC-B29F-2DF0C7D829BA}" type="slidenum">
              <a:rPr lang="en-US" smtClean="0"/>
              <a:t>6</a:t>
            </a:fld>
            <a:endParaRPr lang="en-US"/>
          </a:p>
        </p:txBody>
      </p:sp>
    </p:spTree>
    <p:extLst>
      <p:ext uri="{BB962C8B-B14F-4D97-AF65-F5344CB8AC3E}">
        <p14:creationId xmlns:p14="http://schemas.microsoft.com/office/powerpoint/2010/main" val="1352863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the US is not a direct democracy, it does lead to ideas about government by the people. People</a:t>
            </a:r>
            <a:r>
              <a:rPr lang="en-US" baseline="0" dirty="0" smtClean="0"/>
              <a:t> are very involved in gov. We elect representatives but the people also have power to bring them down or overrule what they say. </a:t>
            </a:r>
            <a:endParaRPr lang="en-US" dirty="0"/>
          </a:p>
        </p:txBody>
      </p:sp>
      <p:sp>
        <p:nvSpPr>
          <p:cNvPr id="4" name="Slide Number Placeholder 3"/>
          <p:cNvSpPr>
            <a:spLocks noGrp="1"/>
          </p:cNvSpPr>
          <p:nvPr>
            <p:ph type="sldNum" sz="quarter" idx="10"/>
          </p:nvPr>
        </p:nvSpPr>
        <p:spPr/>
        <p:txBody>
          <a:bodyPr/>
          <a:lstStyle/>
          <a:p>
            <a:fld id="{E045D397-16F0-45FC-B29F-2DF0C7D829BA}" type="slidenum">
              <a:rPr lang="en-US" smtClean="0"/>
              <a:t>8</a:t>
            </a:fld>
            <a:endParaRPr lang="en-US"/>
          </a:p>
        </p:txBody>
      </p:sp>
    </p:spTree>
    <p:extLst>
      <p:ext uri="{BB962C8B-B14F-4D97-AF65-F5344CB8AC3E}">
        <p14:creationId xmlns:p14="http://schemas.microsoft.com/office/powerpoint/2010/main" val="3102440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B4D926BC-8E78-4CCF-A7B2-8DF8460C404D}" type="datetime1">
              <a:rPr lang="en-US" smtClean="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372853-67FE-4B33-8352-7E4108629A36}" type="datetime1">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8F43FD-ABDB-43CF-A014-C9419E2A3211}" type="datetime1">
              <a:rPr lang="en-US" smtClean="0"/>
              <a:pPr/>
              <a:t>12/1/2014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03250A7-F2AC-4A3A-BAC6-4433188AF404}" type="datetime1">
              <a:rPr lang="en-US" smtClean="0"/>
              <a:pPr/>
              <a:t>12/1/2014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E48785BE-30D6-45E9-9828-9A90A2D6DF6D}" type="datetime1">
              <a:rPr lang="en-US" smtClean="0"/>
              <a:pPr/>
              <a:t>12/1/2014</a:t>
            </a:fld>
            <a:endParaRPr lang="en-US" dirty="0"/>
          </a:p>
        </p:txBody>
      </p:sp>
      <p:sp>
        <p:nvSpPr>
          <p:cNvPr id="91" name="Footer Placeholder 90"/>
          <p:cNvSpPr>
            <a:spLocks noGrp="1"/>
          </p:cNvSpPr>
          <p:nvPr>
            <p:ph type="ftr" sz="quarter" idx="11"/>
          </p:nvPr>
        </p:nvSpPr>
        <p:spPr/>
        <p:txBody>
          <a:bodyPr/>
          <a:lstStyle/>
          <a:p>
            <a:endParaRPr lang="en-US" dirty="0"/>
          </a:p>
        </p:txBody>
      </p:sp>
      <p:sp>
        <p:nvSpPr>
          <p:cNvPr id="92" name="Slide Number Placeholder 91"/>
          <p:cNvSpPr>
            <a:spLocks noGrp="1"/>
          </p:cNvSpPr>
          <p:nvPr>
            <p:ph type="sldNum" sz="quarter" idx="12"/>
          </p:nvPr>
        </p:nvSpPr>
        <p:spPr/>
        <p:txBody>
          <a:bodyPr/>
          <a:lstStyle/>
          <a:p>
            <a:fld id="{FA84A37A-AFC2-4A01-80A1-FC20F2C0D5BB}"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F603B8-852C-4305-A8B5-259A7A1815FE}" type="datetime1">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3025EA-66B7-4B75-BC7E-E841861BC2EE}" type="datetime1">
              <a:rPr lang="en-US" smtClean="0"/>
              <a:pPr/>
              <a:t>12/1/2014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A0C081B-7565-4E7A-9F9F-F1076E2DDB85}" type="datetime1">
              <a:rPr lang="en-US" smtClean="0"/>
              <a:pPr/>
              <a:t>12/1/2014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00E28A-3A4F-4E6B-B567-EC8C4C5EF7EB}" type="datetime1">
              <a:rPr lang="en-US" smtClean="0"/>
              <a:pPr/>
              <a:t>12/1/2014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C6F08A9-3E88-45E3-A460-6C4313B1A85D}" type="datetime1">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B121CF1C-1A92-4FD7-820B-88967322F7A9}" type="datetime1">
              <a:rPr lang="en-US" smtClean="0"/>
              <a:pPr/>
              <a:t>12/1/2014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E48785BE-30D6-45E9-9828-9A90A2D6DF6D}" type="datetime1">
              <a:rPr lang="en-US" smtClean="0"/>
              <a:pPr/>
              <a:t>12/1/2014</a:t>
            </a:fld>
            <a:endParaRPr lang="en-US" dirty="0"/>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dirty="0"/>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FA84A37A-AFC2-4A01-80A1-FC20F2C0D5BB}"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sldNum="0" hdr="0" ftr="0" dt="0"/>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Ancient Greece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43044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Geography of Greece</a:t>
            </a:r>
            <a:endParaRPr lang="en-US" dirty="0"/>
          </a:p>
        </p:txBody>
      </p:sp>
      <p:sp>
        <p:nvSpPr>
          <p:cNvPr id="3" name="Content Placeholder 2"/>
          <p:cNvSpPr>
            <a:spLocks noGrp="1"/>
          </p:cNvSpPr>
          <p:nvPr>
            <p:ph idx="1"/>
          </p:nvPr>
        </p:nvSpPr>
        <p:spPr/>
        <p:txBody>
          <a:bodyPr/>
          <a:lstStyle/>
          <a:p>
            <a:r>
              <a:rPr lang="en-US" dirty="0" smtClean="0"/>
              <a:t>Greece is a mountainous peninsula with lots of islands</a:t>
            </a:r>
          </a:p>
          <a:p>
            <a:pPr lvl="1"/>
            <a:r>
              <a:rPr lang="en-US" dirty="0" smtClean="0"/>
              <a:t>This caused the people to be isolated; they each developed unique city states</a:t>
            </a:r>
            <a:endParaRPr lang="en-US" dirty="0"/>
          </a:p>
        </p:txBody>
      </p:sp>
    </p:spTree>
    <p:extLst>
      <p:ext uri="{BB962C8B-B14F-4D97-AF65-F5344CB8AC3E}">
        <p14:creationId xmlns:p14="http://schemas.microsoft.com/office/powerpoint/2010/main" val="32186766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City-State or Polis</a:t>
            </a:r>
            <a:endParaRPr lang="en-US" dirty="0"/>
          </a:p>
        </p:txBody>
      </p:sp>
      <p:sp>
        <p:nvSpPr>
          <p:cNvPr id="3" name="Content Placeholder 2"/>
          <p:cNvSpPr>
            <a:spLocks noGrp="1"/>
          </p:cNvSpPr>
          <p:nvPr>
            <p:ph idx="1"/>
          </p:nvPr>
        </p:nvSpPr>
        <p:spPr/>
        <p:txBody>
          <a:bodyPr/>
          <a:lstStyle/>
          <a:p>
            <a:r>
              <a:rPr lang="en-US" dirty="0" smtClean="0"/>
              <a:t>Definition: A city, that with its surrounding territory, forms an independent state.</a:t>
            </a:r>
          </a:p>
          <a:p>
            <a:pPr lvl="1"/>
            <a:r>
              <a:rPr lang="en-US" dirty="0" smtClean="0"/>
              <a:t>Since each city state was isolated from the next they developed unique cultures and governments</a:t>
            </a:r>
          </a:p>
          <a:p>
            <a:pPr lvl="1"/>
            <a:r>
              <a:rPr lang="en-US" dirty="0" smtClean="0"/>
              <a:t>There were many city states in Greece, Sparta and Athens are the prominent</a:t>
            </a:r>
          </a:p>
          <a:p>
            <a:endParaRPr lang="en-US" dirty="0"/>
          </a:p>
        </p:txBody>
      </p:sp>
    </p:spTree>
    <p:extLst>
      <p:ext uri="{BB962C8B-B14F-4D97-AF65-F5344CB8AC3E}">
        <p14:creationId xmlns:p14="http://schemas.microsoft.com/office/powerpoint/2010/main" val="3066361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SPARTA</a:t>
            </a:r>
            <a:endParaRPr lang="en-US" dirty="0"/>
          </a:p>
        </p:txBody>
      </p:sp>
      <p:sp>
        <p:nvSpPr>
          <p:cNvPr id="3" name="Content Placeholder 2"/>
          <p:cNvSpPr>
            <a:spLocks noGrp="1"/>
          </p:cNvSpPr>
          <p:nvPr>
            <p:ph idx="1"/>
          </p:nvPr>
        </p:nvSpPr>
        <p:spPr>
          <a:xfrm>
            <a:off x="457200" y="1600200"/>
            <a:ext cx="8153400" cy="4525963"/>
          </a:xfrm>
        </p:spPr>
        <p:txBody>
          <a:bodyPr>
            <a:normAutofit fontScale="85000" lnSpcReduction="20000"/>
          </a:bodyPr>
          <a:lstStyle/>
          <a:p>
            <a:r>
              <a:rPr lang="en-US" dirty="0" smtClean="0"/>
              <a:t>Military State</a:t>
            </a:r>
          </a:p>
          <a:p>
            <a:pPr lvl="1"/>
            <a:r>
              <a:rPr lang="en-US" dirty="0" smtClean="0"/>
              <a:t>Sparta means “highly self-disciplined</a:t>
            </a:r>
          </a:p>
          <a:p>
            <a:r>
              <a:rPr lang="en-US" dirty="0" smtClean="0"/>
              <a:t>Males spent childhood learning military discipline</a:t>
            </a:r>
          </a:p>
          <a:p>
            <a:pPr lvl="1"/>
            <a:r>
              <a:rPr lang="en-US" dirty="0" smtClean="0"/>
              <a:t>Enrolled in military service at age 20</a:t>
            </a:r>
          </a:p>
          <a:p>
            <a:pPr lvl="1"/>
            <a:r>
              <a:rPr lang="en-US" dirty="0" smtClean="0"/>
              <a:t>Lived in barracks until age 30 even if they got married</a:t>
            </a:r>
          </a:p>
          <a:p>
            <a:r>
              <a:rPr lang="en-US" dirty="0" smtClean="0"/>
              <a:t>Spartan women often lived at home by themselves</a:t>
            </a:r>
          </a:p>
          <a:p>
            <a:pPr lvl="1"/>
            <a:r>
              <a:rPr lang="en-US" dirty="0" smtClean="0"/>
              <a:t>This gave them more power in the home than most women during that time</a:t>
            </a:r>
          </a:p>
          <a:p>
            <a:r>
              <a:rPr lang="en-US" dirty="0" smtClean="0"/>
              <a:t>Oligarchy: Government controlled by the few</a:t>
            </a:r>
          </a:p>
          <a:p>
            <a:pPr lvl="1"/>
            <a:r>
              <a:rPr lang="en-US" dirty="0" smtClean="0"/>
              <a:t>Two Kings who led military campaigns</a:t>
            </a:r>
          </a:p>
          <a:p>
            <a:pPr lvl="1"/>
            <a:r>
              <a:rPr lang="en-US" dirty="0" err="1" smtClean="0"/>
              <a:t>Ephors</a:t>
            </a:r>
            <a:r>
              <a:rPr lang="en-US" dirty="0" smtClean="0"/>
              <a:t>: Group of five men who controlled education of youth and conduct of citizens</a:t>
            </a:r>
          </a:p>
          <a:p>
            <a:r>
              <a:rPr lang="en-US" dirty="0" smtClean="0"/>
              <a:t>Discouraged travel; people might encounter ideas that questioned their military state</a:t>
            </a:r>
          </a:p>
          <a:p>
            <a:r>
              <a:rPr lang="en-US" dirty="0" smtClean="0"/>
              <a:t>Spartan citizens were discouraged from studying philosophy, literature or the arts</a:t>
            </a:r>
          </a:p>
          <a:p>
            <a:pPr lvl="1"/>
            <a:r>
              <a:rPr lang="en-US" dirty="0" smtClean="0"/>
              <a:t>Only study the art of war</a:t>
            </a:r>
          </a:p>
          <a:p>
            <a:pPr lvl="1"/>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62050"/>
            <a:ext cx="8077200" cy="5367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2458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ATHENS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Direct Democracy: the people participate directly in government decision making through mass meetings</a:t>
            </a:r>
          </a:p>
          <a:p>
            <a:r>
              <a:rPr lang="en-US" dirty="0" smtClean="0"/>
              <a:t>Ostracism</a:t>
            </a:r>
          </a:p>
          <a:p>
            <a:pPr lvl="1"/>
            <a:r>
              <a:rPr lang="en-US" dirty="0" smtClean="0"/>
              <a:t>To protect against harmful political leaders, people could write the name of a person they considered harmful</a:t>
            </a:r>
          </a:p>
          <a:p>
            <a:pPr lvl="1"/>
            <a:r>
              <a:rPr lang="en-US" dirty="0" smtClean="0"/>
              <a:t>If 6,000 members wrote that name, the individual would be banned from the city for 10 years</a:t>
            </a:r>
          </a:p>
          <a:p>
            <a:r>
              <a:rPr lang="en-US" dirty="0" smtClean="0"/>
              <a:t>1/3 of the population of Athens were slaves</a:t>
            </a:r>
          </a:p>
          <a:p>
            <a:r>
              <a:rPr lang="en-US" dirty="0" smtClean="0"/>
              <a:t>Successful agriculture</a:t>
            </a:r>
          </a:p>
          <a:p>
            <a:r>
              <a:rPr lang="en-US" dirty="0" smtClean="0"/>
              <a:t>Women were usually expected to remain at home and out of sight except on festival days</a:t>
            </a:r>
          </a:p>
          <a:p>
            <a:pPr lvl="1"/>
            <a:r>
              <a:rPr lang="en-US" dirty="0" smtClean="0"/>
              <a:t>Women always had a male guardian</a:t>
            </a:r>
          </a:p>
          <a:p>
            <a:r>
              <a:rPr lang="en-US" dirty="0" smtClean="0"/>
              <a:t>Promoted art, architecture, literature and philosophy</a:t>
            </a:r>
          </a:p>
          <a:p>
            <a:pPr lvl="1"/>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8174182" cy="5449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0337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685800"/>
            <a:ext cx="54102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2537442"/>
            <a:ext cx="266700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2722" y="155220"/>
            <a:ext cx="6305278" cy="4202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1105713"/>
            <a:ext cx="4019550" cy="5295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3750" y="1794492"/>
            <a:ext cx="2476500"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descr="Plato and Aristotl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62075" y="866756"/>
            <a:ext cx="3943350" cy="5160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52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03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02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3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Effect transition="in" filter="fade">
                                      <p:cBhvr>
                                        <p:cTn id="47"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Review of City States</a:t>
            </a:r>
            <a:endParaRPr lang="en-US" dirty="0"/>
          </a:p>
        </p:txBody>
      </p:sp>
      <p:sp>
        <p:nvSpPr>
          <p:cNvPr id="8" name="Text Placeholder 7"/>
          <p:cNvSpPr>
            <a:spLocks noGrp="1"/>
          </p:cNvSpPr>
          <p:nvPr>
            <p:ph type="body" idx="1"/>
          </p:nvPr>
        </p:nvSpPr>
        <p:spPr>
          <a:xfrm>
            <a:off x="546892" y="1295400"/>
            <a:ext cx="4040188" cy="639762"/>
          </a:xfrm>
        </p:spPr>
        <p:txBody>
          <a:bodyPr/>
          <a:lstStyle/>
          <a:p>
            <a:r>
              <a:rPr lang="en-US" dirty="0" smtClean="0"/>
              <a:t>Sparta</a:t>
            </a:r>
            <a:endParaRPr lang="en-US" dirty="0"/>
          </a:p>
        </p:txBody>
      </p:sp>
      <p:sp>
        <p:nvSpPr>
          <p:cNvPr id="9" name="Content Placeholder 8"/>
          <p:cNvSpPr>
            <a:spLocks noGrp="1"/>
          </p:cNvSpPr>
          <p:nvPr>
            <p:ph sz="half" idx="2"/>
          </p:nvPr>
        </p:nvSpPr>
        <p:spPr>
          <a:xfrm>
            <a:off x="457200" y="1828800"/>
            <a:ext cx="4040188" cy="3951288"/>
          </a:xfrm>
        </p:spPr>
        <p:txBody>
          <a:bodyPr/>
          <a:lstStyle/>
          <a:p>
            <a:r>
              <a:rPr lang="en-US" dirty="0" smtClean="0"/>
              <a:t>Military State</a:t>
            </a:r>
          </a:p>
          <a:p>
            <a:r>
              <a:rPr lang="en-US" dirty="0" smtClean="0"/>
              <a:t>Oligarchy (rule by the few)</a:t>
            </a:r>
          </a:p>
          <a:p>
            <a:r>
              <a:rPr lang="en-US" dirty="0" smtClean="0"/>
              <a:t>Women=more freedoms than other states</a:t>
            </a:r>
          </a:p>
          <a:p>
            <a:r>
              <a:rPr lang="en-US" dirty="0" smtClean="0"/>
              <a:t>Discouraged from studying philosophy, literature and art</a:t>
            </a:r>
            <a:endParaRPr lang="en-US" dirty="0"/>
          </a:p>
        </p:txBody>
      </p:sp>
      <p:sp>
        <p:nvSpPr>
          <p:cNvPr id="10" name="Text Placeholder 9"/>
          <p:cNvSpPr>
            <a:spLocks noGrp="1"/>
          </p:cNvSpPr>
          <p:nvPr>
            <p:ph type="body" sz="quarter" idx="3"/>
          </p:nvPr>
        </p:nvSpPr>
        <p:spPr>
          <a:xfrm>
            <a:off x="4572000" y="1066800"/>
            <a:ext cx="4041775" cy="639762"/>
          </a:xfrm>
        </p:spPr>
        <p:txBody>
          <a:bodyPr/>
          <a:lstStyle/>
          <a:p>
            <a:r>
              <a:rPr lang="en-US" dirty="0" smtClean="0"/>
              <a:t>Athens</a:t>
            </a:r>
            <a:endParaRPr lang="en-US" dirty="0"/>
          </a:p>
        </p:txBody>
      </p:sp>
      <p:sp>
        <p:nvSpPr>
          <p:cNvPr id="11" name="Content Placeholder 10"/>
          <p:cNvSpPr>
            <a:spLocks noGrp="1"/>
          </p:cNvSpPr>
          <p:nvPr>
            <p:ph sz="quarter" idx="4"/>
          </p:nvPr>
        </p:nvSpPr>
        <p:spPr>
          <a:xfrm>
            <a:off x="4648200" y="1752600"/>
            <a:ext cx="4343400" cy="4103688"/>
          </a:xfrm>
        </p:spPr>
        <p:txBody>
          <a:bodyPr/>
          <a:lstStyle/>
          <a:p>
            <a:r>
              <a:rPr lang="en-US" dirty="0" smtClean="0"/>
              <a:t>Democracy</a:t>
            </a:r>
          </a:p>
          <a:p>
            <a:r>
              <a:rPr lang="en-US" dirty="0" smtClean="0"/>
              <a:t>Center of Greek culture</a:t>
            </a:r>
          </a:p>
          <a:p>
            <a:pPr lvl="1"/>
            <a:r>
              <a:rPr lang="en-US" dirty="0" smtClean="0"/>
              <a:t>Art, architecture, literature, philosophy</a:t>
            </a:r>
          </a:p>
          <a:p>
            <a:r>
              <a:rPr lang="en-US" dirty="0" smtClean="0"/>
              <a:t>Women strictly controlled</a:t>
            </a:r>
          </a:p>
          <a:p>
            <a:r>
              <a:rPr lang="en-US" dirty="0" smtClean="0"/>
              <a:t>Ostracism- exile those who pose a threat to society (10years)</a:t>
            </a:r>
          </a:p>
          <a:p>
            <a:r>
              <a:rPr lang="en-US" dirty="0" smtClean="0"/>
              <a:t>Slavery </a:t>
            </a:r>
            <a:endParaRPr lang="en-US" dirty="0"/>
          </a:p>
        </p:txBody>
      </p:sp>
      <p:pic>
        <p:nvPicPr>
          <p:cNvPr id="2050" name="Picture 2" descr="C:\Users\anika.turner\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6" y="4495800"/>
            <a:ext cx="2390775" cy="19145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nika.turner\Desktop\300px-Akropolis_by_Leo_von_Klenz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7900" y="4724399"/>
            <a:ext cx="2798762" cy="1921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77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Athenian Direct Democracy</a:t>
            </a:r>
            <a:endParaRPr lang="en-US" dirty="0"/>
          </a:p>
        </p:txBody>
      </p:sp>
      <p:sp>
        <p:nvSpPr>
          <p:cNvPr id="3" name="Text Placeholder 2"/>
          <p:cNvSpPr>
            <a:spLocks noGrp="1"/>
          </p:cNvSpPr>
          <p:nvPr>
            <p:ph type="body" idx="1"/>
          </p:nvPr>
        </p:nvSpPr>
        <p:spPr>
          <a:xfrm>
            <a:off x="550862" y="1219200"/>
            <a:ext cx="4040188" cy="639762"/>
          </a:xfrm>
        </p:spPr>
        <p:txBody>
          <a:bodyPr/>
          <a:lstStyle/>
          <a:p>
            <a:r>
              <a:rPr lang="en-US" dirty="0" smtClean="0"/>
              <a:t>Advantages</a:t>
            </a:r>
            <a:endParaRPr lang="en-US" dirty="0"/>
          </a:p>
        </p:txBody>
      </p:sp>
      <p:sp>
        <p:nvSpPr>
          <p:cNvPr id="4" name="Content Placeholder 3"/>
          <p:cNvSpPr>
            <a:spLocks noGrp="1"/>
          </p:cNvSpPr>
          <p:nvPr>
            <p:ph sz="half" idx="2"/>
          </p:nvPr>
        </p:nvSpPr>
        <p:spPr>
          <a:xfrm>
            <a:off x="171450" y="1820862"/>
            <a:ext cx="4419600" cy="4122738"/>
          </a:xfrm>
        </p:spPr>
        <p:txBody>
          <a:bodyPr>
            <a:normAutofit fontScale="92500"/>
          </a:bodyPr>
          <a:lstStyle/>
          <a:p>
            <a:r>
              <a:rPr lang="en-US" dirty="0" smtClean="0"/>
              <a:t>People Control their Government</a:t>
            </a:r>
          </a:p>
          <a:p>
            <a:r>
              <a:rPr lang="en-US" dirty="0" smtClean="0"/>
              <a:t>Voice of people is never lost in representatives “claiming” to speak for the people</a:t>
            </a:r>
          </a:p>
          <a:p>
            <a:r>
              <a:rPr lang="en-US" dirty="0" smtClean="0"/>
              <a:t>Government only becomes corrupt if the people become corrupt</a:t>
            </a:r>
          </a:p>
          <a:p>
            <a:r>
              <a:rPr lang="en-US" dirty="0" smtClean="0"/>
              <a:t>Promotes political participation</a:t>
            </a:r>
          </a:p>
          <a:p>
            <a:r>
              <a:rPr lang="en-US" dirty="0" smtClean="0"/>
              <a:t>People don’t complain about government because they </a:t>
            </a:r>
            <a:r>
              <a:rPr lang="en-US" i="1" u="sng" dirty="0" smtClean="0"/>
              <a:t>are</a:t>
            </a:r>
            <a:r>
              <a:rPr lang="en-US" dirty="0" smtClean="0"/>
              <a:t> the government</a:t>
            </a:r>
          </a:p>
          <a:p>
            <a:endParaRPr lang="en-US" dirty="0" smtClean="0"/>
          </a:p>
        </p:txBody>
      </p:sp>
      <p:sp>
        <p:nvSpPr>
          <p:cNvPr id="5" name="Text Placeholder 4"/>
          <p:cNvSpPr>
            <a:spLocks noGrp="1"/>
          </p:cNvSpPr>
          <p:nvPr>
            <p:ph type="body" sz="quarter" idx="3"/>
          </p:nvPr>
        </p:nvSpPr>
        <p:spPr>
          <a:xfrm>
            <a:off x="4591050" y="1219200"/>
            <a:ext cx="4041775" cy="639762"/>
          </a:xfrm>
        </p:spPr>
        <p:txBody>
          <a:bodyPr/>
          <a:lstStyle/>
          <a:p>
            <a:r>
              <a:rPr lang="en-US" dirty="0" smtClean="0"/>
              <a:t>Disadvantages</a:t>
            </a:r>
            <a:endParaRPr lang="en-US" dirty="0"/>
          </a:p>
        </p:txBody>
      </p:sp>
      <p:sp>
        <p:nvSpPr>
          <p:cNvPr id="6" name="Content Placeholder 5"/>
          <p:cNvSpPr>
            <a:spLocks noGrp="1"/>
          </p:cNvSpPr>
          <p:nvPr>
            <p:ph sz="quarter" idx="4"/>
          </p:nvPr>
        </p:nvSpPr>
        <p:spPr>
          <a:xfrm>
            <a:off x="4591050" y="1858962"/>
            <a:ext cx="4270375" cy="4160838"/>
          </a:xfrm>
        </p:spPr>
        <p:txBody>
          <a:bodyPr>
            <a:normAutofit fontScale="92500" lnSpcReduction="20000"/>
          </a:bodyPr>
          <a:lstStyle/>
          <a:p>
            <a:r>
              <a:rPr lang="en-US" dirty="0" smtClean="0"/>
              <a:t>Impractical- Large countries could never hold meetings large enough</a:t>
            </a:r>
          </a:p>
          <a:p>
            <a:r>
              <a:rPr lang="en-US" dirty="0" smtClean="0"/>
              <a:t>People often don’t have time to be informed on politics</a:t>
            </a:r>
          </a:p>
          <a:p>
            <a:pPr lvl="1"/>
            <a:r>
              <a:rPr lang="en-US" dirty="0" smtClean="0"/>
              <a:t>They make uninformed decisions which leads to bad laws</a:t>
            </a:r>
          </a:p>
          <a:p>
            <a:r>
              <a:rPr lang="en-US" dirty="0" smtClean="0"/>
              <a:t>Decisions often made by unprepared people</a:t>
            </a:r>
          </a:p>
          <a:p>
            <a:pPr lvl="1"/>
            <a:r>
              <a:rPr lang="en-US" dirty="0" smtClean="0"/>
              <a:t>Uneducated, uninformed, biased majorities</a:t>
            </a:r>
          </a:p>
          <a:p>
            <a:r>
              <a:rPr lang="en-US" dirty="0" smtClean="0"/>
              <a:t>Decision making takes too long</a:t>
            </a:r>
          </a:p>
          <a:p>
            <a:pPr lvl="1"/>
            <a:r>
              <a:rPr lang="en-US" dirty="0" smtClean="0"/>
              <a:t>In emergencies, countries need someone to decide and act quickly</a:t>
            </a:r>
          </a:p>
          <a:p>
            <a:pPr lvl="1"/>
            <a:r>
              <a:rPr lang="en-US" dirty="0" smtClean="0"/>
              <a:t>Direct democracies don’t do this</a:t>
            </a:r>
          </a:p>
          <a:p>
            <a:endParaRPr lang="en-US" dirty="0"/>
          </a:p>
        </p:txBody>
      </p:sp>
      <p:sp>
        <p:nvSpPr>
          <p:cNvPr id="7" name="TextBox 6"/>
          <p:cNvSpPr txBox="1"/>
          <p:nvPr/>
        </p:nvSpPr>
        <p:spPr>
          <a:xfrm>
            <a:off x="742950" y="5791200"/>
            <a:ext cx="7696200" cy="861774"/>
          </a:xfrm>
          <a:prstGeom prst="rect">
            <a:avLst/>
          </a:prstGeom>
          <a:noFill/>
        </p:spPr>
        <p:txBody>
          <a:bodyPr wrap="square" rtlCol="0">
            <a:spAutoFit/>
          </a:bodyPr>
          <a:lstStyle/>
          <a:p>
            <a:pPr algn="ctr"/>
            <a:r>
              <a:rPr lang="en-US" sz="3200" dirty="0" smtClean="0"/>
              <a:t>Is the United States a Direct Democracy?   </a:t>
            </a:r>
          </a:p>
          <a:p>
            <a:pPr algn="ctr"/>
            <a:r>
              <a:rPr lang="en-US" b="1" i="1" u="sng" dirty="0" smtClean="0"/>
              <a:t>NO!</a:t>
            </a:r>
            <a:r>
              <a:rPr lang="en-US" b="1" i="1" dirty="0" smtClean="0"/>
              <a:t> </a:t>
            </a:r>
            <a:r>
              <a:rPr lang="en-US" dirty="0" smtClean="0"/>
              <a:t>We only took parts of a true democracy</a:t>
            </a:r>
            <a:endParaRPr lang="en-US" b="1" i="1" u="sng" dirty="0"/>
          </a:p>
        </p:txBody>
      </p:sp>
    </p:spTree>
    <p:extLst>
      <p:ext uri="{BB962C8B-B14F-4D97-AF65-F5344CB8AC3E}">
        <p14:creationId xmlns:p14="http://schemas.microsoft.com/office/powerpoint/2010/main" val="4035958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6" end="6"/>
                                            </p:txEl>
                                          </p:spTgt>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Coat of Arms- Represents what is most important to that group/individual</a:t>
            </a:r>
            <a:endParaRPr lang="en-US" dirty="0"/>
          </a:p>
        </p:txBody>
      </p:sp>
      <p:sp>
        <p:nvSpPr>
          <p:cNvPr id="3" name="Text Placeholder 2"/>
          <p:cNvSpPr>
            <a:spLocks noGrp="1"/>
          </p:cNvSpPr>
          <p:nvPr>
            <p:ph type="body" idx="1"/>
          </p:nvPr>
        </p:nvSpPr>
        <p:spPr/>
        <p:txBody>
          <a:bodyPr/>
          <a:lstStyle/>
          <a:p>
            <a:r>
              <a:rPr lang="en-US" dirty="0" err="1" smtClean="0"/>
              <a:t>Hogwart’s</a:t>
            </a:r>
            <a:r>
              <a:rPr lang="en-US" dirty="0" smtClean="0"/>
              <a:t> Coat of Arms</a:t>
            </a:r>
            <a:endParaRPr lang="en-US" dirty="0"/>
          </a:p>
        </p:txBody>
      </p:sp>
      <p:sp>
        <p:nvSpPr>
          <p:cNvPr id="5" name="Text Placeholder 4"/>
          <p:cNvSpPr>
            <a:spLocks noGrp="1"/>
          </p:cNvSpPr>
          <p:nvPr>
            <p:ph type="body" sz="quarter" idx="3"/>
          </p:nvPr>
        </p:nvSpPr>
        <p:spPr/>
        <p:txBody>
          <a:bodyPr/>
          <a:lstStyle/>
          <a:p>
            <a:r>
              <a:rPr lang="en-US" dirty="0" smtClean="0"/>
              <a:t>Great Britain’s Coat of Arms</a:t>
            </a:r>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838200" y="2255118"/>
            <a:ext cx="3701675" cy="4252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4648200" y="2209800"/>
            <a:ext cx="4041775" cy="4296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2113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1036</TotalTime>
  <Words>627</Words>
  <Application>Microsoft Office PowerPoint</Application>
  <PresentationFormat>On-screen Show (4:3)</PresentationFormat>
  <Paragraphs>74</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Thatch</vt:lpstr>
      <vt:lpstr>Ancient Greece</vt:lpstr>
      <vt:lpstr>Geography of Greece</vt:lpstr>
      <vt:lpstr>City-State or Polis</vt:lpstr>
      <vt:lpstr>SPARTA</vt:lpstr>
      <vt:lpstr>ATHENS</vt:lpstr>
      <vt:lpstr>PowerPoint Presentation</vt:lpstr>
      <vt:lpstr>Review of City States</vt:lpstr>
      <vt:lpstr>Athenian Direct Democracy</vt:lpstr>
      <vt:lpstr>Coat of Arms- Represents what is most important to that group/individual</vt:lpstr>
    </vt:vector>
  </TitlesOfParts>
  <Company>NSD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Greece</dc:title>
  <dc:creator>Anika Turner</dc:creator>
  <cp:lastModifiedBy>Kristen Nelson</cp:lastModifiedBy>
  <cp:revision>23</cp:revision>
  <dcterms:created xsi:type="dcterms:W3CDTF">2013-12-13T00:41:41Z</dcterms:created>
  <dcterms:modified xsi:type="dcterms:W3CDTF">2014-12-01T14:49:03Z</dcterms:modified>
</cp:coreProperties>
</file>